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Lst>
  <p:sldSz cy="5143500" cx="9144000"/>
  <p:notesSz cx="6858000" cy="9144000"/>
  <p:embeddedFontLst>
    <p:embeddedFont>
      <p:font typeface="Roboto"/>
      <p:regular r:id="rId122"/>
      <p:bold r:id="rId123"/>
      <p:italic r:id="rId124"/>
      <p:boldItalic r:id="rId125"/>
    </p:embeddedFont>
    <p:embeddedFont>
      <p:font typeface="Helvetica Neue"/>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HelveticaNeue-boldItalic.fntdata"/><Relationship Id="rId128" Type="http://schemas.openxmlformats.org/officeDocument/2006/relationships/font" Target="fonts/HelveticaNeue-italic.fntdata"/><Relationship Id="rId127" Type="http://schemas.openxmlformats.org/officeDocument/2006/relationships/font" Target="fonts/HelveticaNeue-bold.fntdata"/><Relationship Id="rId126" Type="http://schemas.openxmlformats.org/officeDocument/2006/relationships/font" Target="fonts/HelveticaNeue-regular.fntdata"/><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Roboto-boldItalic.fntdata"/><Relationship Id="rId29" Type="http://schemas.openxmlformats.org/officeDocument/2006/relationships/slide" Target="slides/slide25.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6de2e50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6de2e50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46de2e5030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46de2e5030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46de2e5030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46de2e5030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46de2e5030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46de2e5030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46de2e503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46de2e503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46de2e5030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46de2e5030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6de2e5030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6de2e5030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46de2e5030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46de2e5030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46de2e503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46de2e503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46de2e5030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46de2e5030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46de2e5030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46de2e5030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6de2e50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6de2e50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46de2e5030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6de2e5030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6de2e5030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6de2e5030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46de2e5030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46de2e5030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46de2e5030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46de2e5030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46de2e5030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46de2e5030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46de2e5030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46de2e5030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46de2e5030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6de2e5030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46de2e503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46de2e503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6de2e50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de2e50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6de2e503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6de2e503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6de2e503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6de2e503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6de2e503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6de2e503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6de2e503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6de2e503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6de2e503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6de2e503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6de2e503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6de2e503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6de2e503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6de2e503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6de2e503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6de2e5030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6de2e503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6de2e503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6de2e50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6de2e50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6de2e503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6de2e503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6de2e503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6de2e503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6de2e503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6de2e503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6de2e503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6de2e503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6de2e503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6de2e50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6de2e503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6de2e503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6de2e5030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6de2e5030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6de2e5030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6de2e503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6de2e503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6de2e503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6de2e5030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6de2e5030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6de2e503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6de2e503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6de2e5030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6de2e503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6de2e5030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6de2e503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6de2e503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6de2e503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6de2e503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6de2e503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6de2e5030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6de2e503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6db77b4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6db77b4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6db77b45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6db77b45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6de2e5030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6de2e5030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6db77b4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6db77b4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6de2e503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6de2e503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6de2e5030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6de2e5030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6de2e503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6de2e503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6de2e503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6de2e503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6de2e503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6de2e503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6de2e503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6de2e503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6de2e503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6de2e503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6de2e503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6de2e503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6de2e503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6de2e503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6de2e503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6de2e503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6db77b45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6db77b45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6de2e503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6de2e503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6de2e503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6de2e503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6de2e5030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6de2e5030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6de2e503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6de2e503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6de2e503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6de2e503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6de2e503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6de2e503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6de2e503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6de2e503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6de2e503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6de2e503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6de2e503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6de2e503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6de2e50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6de2e50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6de2e503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6de2e503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6de2e503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6de2e503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6de2e503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6de2e503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6de2e503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6de2e503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6de2e503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6de2e503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6de2e503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6de2e503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6de2e503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6de2e503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6de2e503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6de2e503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46de2e503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46de2e503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6de2e503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6de2e503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6de2e503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6de2e503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6de2e503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6de2e503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6de2e503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46de2e503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6de2e503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6de2e503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6de2e503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6de2e503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6de2e503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6de2e503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46de2e5030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6de2e5030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46de2e5030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46de2e5030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6de2e5030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6de2e5030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6de2e503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6de2e503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46de2e5030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6de2e5030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6de2e503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6de2e503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6de2e503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6de2e503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46de2e5030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46de2e503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6de2e503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6de2e503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46de2e503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46de2e503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46de2e503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46de2e503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46de2e503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46de2e503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6de2e503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6de2e503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6de2e503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6de2e503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6de2e5030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6de2e5030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46de2e5030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6de2e5030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46de2e5030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46de2e5030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6de2e503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6de2e503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46de2e503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46de2e503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46de2e5030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46de2e5030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46de2e503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46de2e503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6de2e503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6de2e503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46de2e503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46de2e503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46de2e5030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46de2e5030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46de2e5030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46de2e5030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46de2e503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6de2e503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46de2e5030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46de2e5030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46de2e503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46de2e503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9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9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1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hyperlink" Target="http://www.youtube.com/watch?v=erVvSRZCJwQ" TargetMode="External"/><Relationship Id="rId4" Type="http://schemas.openxmlformats.org/officeDocument/2006/relationships/image" Target="../media/image75.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1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9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0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0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0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109.png"/><Relationship Id="rId4" Type="http://schemas.openxmlformats.org/officeDocument/2006/relationships/image" Target="../media/image11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98.png"/><Relationship Id="rId4" Type="http://schemas.openxmlformats.org/officeDocument/2006/relationships/image" Target="../media/image11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19.png"/></Relationships>
</file>

<file path=ppt/slides/_rels/slide48.xml.rels><?xml version="1.0" encoding="UTF-8" standalone="yes"?><Relationships xmlns="http://schemas.openxmlformats.org/package/2006/relationships"><Relationship Id="rId20" Type="http://schemas.openxmlformats.org/officeDocument/2006/relationships/hyperlink" Target="https://docs.microsoft.com/en-us/azure/devops/pipelines/get-started-designer?view=vsts&amp;tabs=new-nav#youve-got-a-build-pipeline-whats-next" TargetMode="External"/><Relationship Id="rId22" Type="http://schemas.openxmlformats.org/officeDocument/2006/relationships/hyperlink" Target="https://docs.microsoft.com/en-us/azure/devops/pipelines/get-started-designer?view=vsts&amp;tabs=new-nav#create-a-release-pipeline" TargetMode="External"/><Relationship Id="rId21" Type="http://schemas.openxmlformats.org/officeDocument/2006/relationships/hyperlink" Target="https://docs.microsoft.com/en-us/azure/devops/pipelines/get-started-designer?view=vsts&amp;tabs=new-nav#create-a-release-pipeline" TargetMode="External"/><Relationship Id="rId24" Type="http://schemas.openxmlformats.org/officeDocument/2006/relationships/hyperlink" Target="https://docs.microsoft.com/en-us/azure/devops/pipelines/get-started-designer?view=vsts&amp;tabs=new-nav#deploy-a-release" TargetMode="External"/><Relationship Id="rId23" Type="http://schemas.openxmlformats.org/officeDocument/2006/relationships/hyperlink" Target="https://docs.microsoft.com/en-us/azure/devops/pipelines/get-started-designer?view=vsts&amp;tabs=new-nav#deploy-a-release" TargetMode="External"/><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hyperlink" Target="https://docs.microsoft.com/en-us/azure/devops/pipelines/get-started-designer?view=vsts&amp;tabs=new-nav#prerequisites" TargetMode="External"/><Relationship Id="rId4" Type="http://schemas.openxmlformats.org/officeDocument/2006/relationships/hyperlink" Target="https://docs.microsoft.com/en-us/azure/devops/pipelines/get-started-designer?view=vsts&amp;tabs=new-nav#prerequisites" TargetMode="External"/><Relationship Id="rId9" Type="http://schemas.openxmlformats.org/officeDocument/2006/relationships/hyperlink" Target="https://docs.microsoft.com/en-us/azure/devops/pipelines/get-started-designer?view=vsts&amp;tabs=new-nav#create-a-build-pipeline" TargetMode="External"/><Relationship Id="rId26" Type="http://schemas.openxmlformats.org/officeDocument/2006/relationships/hyperlink" Target="https://docs.microsoft.com/en-us/azure/devops/pipelines/get-started-designer?view=vsts&amp;tabs=new-nav#change-your-code-and-watch-it-automatically-deploy-to-production" TargetMode="External"/><Relationship Id="rId25" Type="http://schemas.openxmlformats.org/officeDocument/2006/relationships/hyperlink" Target="https://docs.microsoft.com/en-us/azure/devops/pipelines/get-started-designer?view=vsts&amp;tabs=new-nav#change-your-code-and-watch-it-automatically-deploy-to-production" TargetMode="External"/><Relationship Id="rId28" Type="http://schemas.openxmlformats.org/officeDocument/2006/relationships/hyperlink" Target="https://docs.microsoft.com/en-us/azure/devops/pipelines/get-started-designer?view=vsts&amp;tabs=new-nav#next-steps" TargetMode="External"/><Relationship Id="rId27" Type="http://schemas.openxmlformats.org/officeDocument/2006/relationships/hyperlink" Target="https://docs.microsoft.com/en-us/azure/devops/pipelines/get-started-designer?view=vsts&amp;tabs=new-nav#next-steps" TargetMode="External"/><Relationship Id="rId5" Type="http://schemas.openxmlformats.org/officeDocument/2006/relationships/hyperlink" Target="https://docs.microsoft.com/en-us/azure/devops/pipelines/get-started-designer?view=vsts&amp;tabs=new-nav#intialize-your-repository" TargetMode="External"/><Relationship Id="rId6" Type="http://schemas.openxmlformats.org/officeDocument/2006/relationships/hyperlink" Target="https://docs.microsoft.com/en-us/azure/devops/pipelines/get-started-designer?view=vsts&amp;tabs=new-nav#intialize-your-repository" TargetMode="External"/><Relationship Id="rId7" Type="http://schemas.openxmlformats.org/officeDocument/2006/relationships/hyperlink" Target="https://docs.microsoft.com/en-us/azure/devops/pipelines/get-started-designer?view=vsts&amp;tabs=new-nav#add-a-script-to-your-repository" TargetMode="External"/><Relationship Id="rId8" Type="http://schemas.openxmlformats.org/officeDocument/2006/relationships/hyperlink" Target="https://docs.microsoft.com/en-us/azure/devops/pipelines/get-started-designer?view=vsts&amp;tabs=new-nav#add-a-script-to-your-repository" TargetMode="External"/><Relationship Id="rId11" Type="http://schemas.openxmlformats.org/officeDocument/2006/relationships/hyperlink" Target="https://docs.microsoft.com/en-us/azure/devops/pipelines/get-started-designer?view=vsts&amp;tabs=new-nav#publish-an-artifact-from-your-build" TargetMode="External"/><Relationship Id="rId10" Type="http://schemas.openxmlformats.org/officeDocument/2006/relationships/hyperlink" Target="https://docs.microsoft.com/en-us/azure/devops/pipelines/get-started-designer?view=vsts&amp;tabs=new-nav#create-a-build-pipeline" TargetMode="External"/><Relationship Id="rId13" Type="http://schemas.openxmlformats.org/officeDocument/2006/relationships/hyperlink" Target="https://docs.microsoft.com/en-us/azure/devops/pipelines/get-started-designer?view=vsts&amp;tabs=new-nav#enable-continuous-integration-ci" TargetMode="External"/><Relationship Id="rId12" Type="http://schemas.openxmlformats.org/officeDocument/2006/relationships/hyperlink" Target="https://docs.microsoft.com/en-us/azure/devops/pipelines/get-started-designer?view=vsts&amp;tabs=new-nav#publish-an-artifact-from-your-build" TargetMode="External"/><Relationship Id="rId15" Type="http://schemas.openxmlformats.org/officeDocument/2006/relationships/hyperlink" Target="https://docs.microsoft.com/en-us/azure/devops/pipelines/get-started-designer?view=vsts&amp;tabs=new-nav#save-and-queue-the-build" TargetMode="External"/><Relationship Id="rId14" Type="http://schemas.openxmlformats.org/officeDocument/2006/relationships/hyperlink" Target="https://docs.microsoft.com/en-us/azure/devops/pipelines/get-started-designer?view=vsts&amp;tabs=new-nav#enable-continuous-integration-ci" TargetMode="External"/><Relationship Id="rId17" Type="http://schemas.openxmlformats.org/officeDocument/2006/relationships/hyperlink" Target="https://docs.microsoft.com/en-us/azure/devops/pipelines/get-started-designer?view=vsts&amp;tabs=new-nav#add-some-variables-and-commit-a-change-to-your-script" TargetMode="External"/><Relationship Id="rId16" Type="http://schemas.openxmlformats.org/officeDocument/2006/relationships/hyperlink" Target="https://docs.microsoft.com/en-us/azure/devops/pipelines/get-started-designer?view=vsts&amp;tabs=new-nav#save-and-queue-the-build" TargetMode="External"/><Relationship Id="rId19" Type="http://schemas.openxmlformats.org/officeDocument/2006/relationships/hyperlink" Target="https://docs.microsoft.com/en-us/azure/devops/pipelines/get-started-designer?view=vsts&amp;tabs=new-nav#youve-got-a-build-pipeline-whats-next" TargetMode="External"/><Relationship Id="rId18" Type="http://schemas.openxmlformats.org/officeDocument/2006/relationships/hyperlink" Target="https://docs.microsoft.com/en-us/azure/devops/pipelines/get-started-designer?view=vsts&amp;tabs=new-nav#add-some-variables-and-commit-a-change-to-your-scrip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0.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7.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4.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4.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0.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8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61.png"/><Relationship Id="rId4" Type="http://schemas.openxmlformats.org/officeDocument/2006/relationships/image" Target="../media/image78.png"/><Relationship Id="rId5"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7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9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9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74.png"/><Relationship Id="rId4" Type="http://schemas.openxmlformats.org/officeDocument/2006/relationships/image" Target="../media/image89.png"/><Relationship Id="rId5"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87.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10.png"/><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8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9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9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0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DevOps Lab	</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28" name="Google Shape;128;p22"/>
          <p:cNvPicPr preferRelativeResize="0"/>
          <p:nvPr/>
        </p:nvPicPr>
        <p:blipFill>
          <a:blip r:embed="rId3">
            <a:alphaModFix/>
          </a:blip>
          <a:stretch>
            <a:fillRect/>
          </a:stretch>
        </p:blipFill>
        <p:spPr>
          <a:xfrm>
            <a:off x="152400" y="771450"/>
            <a:ext cx="8839205" cy="344194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11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04" name="Google Shape;804;p112"/>
          <p:cNvPicPr preferRelativeResize="0"/>
          <p:nvPr/>
        </p:nvPicPr>
        <p:blipFill>
          <a:blip r:embed="rId3">
            <a:alphaModFix/>
          </a:blip>
          <a:stretch>
            <a:fillRect/>
          </a:stretch>
        </p:blipFill>
        <p:spPr>
          <a:xfrm>
            <a:off x="3073675" y="806000"/>
            <a:ext cx="2996646" cy="4219648"/>
          </a:xfrm>
          <a:prstGeom prst="rect">
            <a:avLst/>
          </a:prstGeom>
          <a:noFill/>
          <a:ln>
            <a:noFill/>
          </a:ln>
        </p:spPr>
      </p:pic>
      <p:cxnSp>
        <p:nvCxnSpPr>
          <p:cNvPr id="805" name="Google Shape;805;p112"/>
          <p:cNvCxnSpPr/>
          <p:nvPr/>
        </p:nvCxnSpPr>
        <p:spPr>
          <a:xfrm flipH="1" rot="10800000">
            <a:off x="2901325" y="1895850"/>
            <a:ext cx="595500" cy="103800"/>
          </a:xfrm>
          <a:prstGeom prst="straightConnector1">
            <a:avLst/>
          </a:prstGeom>
          <a:noFill/>
          <a:ln cap="flat" cmpd="sng" w="28575">
            <a:solidFill>
              <a:srgbClr val="FF0000"/>
            </a:solidFill>
            <a:prstDash val="solid"/>
            <a:round/>
            <a:headEnd len="med" w="med" type="none"/>
            <a:tailEnd len="med" w="med" type="triangle"/>
          </a:ln>
        </p:spPr>
      </p:cxnSp>
      <p:sp>
        <p:nvSpPr>
          <p:cNvPr id="806" name="Google Shape;806;p112"/>
          <p:cNvSpPr txBox="1"/>
          <p:nvPr/>
        </p:nvSpPr>
        <p:spPr>
          <a:xfrm>
            <a:off x="1148425" y="1766525"/>
            <a:ext cx="16839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1.Project Name</a:t>
            </a:r>
            <a:endParaRPr b="1">
              <a:solidFill>
                <a:srgbClr val="FF0000"/>
              </a:solidFill>
            </a:endParaRPr>
          </a:p>
        </p:txBody>
      </p:sp>
      <p:cxnSp>
        <p:nvCxnSpPr>
          <p:cNvPr id="807" name="Google Shape;807;p112"/>
          <p:cNvCxnSpPr/>
          <p:nvPr/>
        </p:nvCxnSpPr>
        <p:spPr>
          <a:xfrm rot="10800000">
            <a:off x="5534525" y="2923600"/>
            <a:ext cx="535800" cy="143700"/>
          </a:xfrm>
          <a:prstGeom prst="straightConnector1">
            <a:avLst/>
          </a:prstGeom>
          <a:noFill/>
          <a:ln cap="flat" cmpd="sng" w="28575">
            <a:solidFill>
              <a:srgbClr val="FF0000"/>
            </a:solidFill>
            <a:prstDash val="solid"/>
            <a:round/>
            <a:headEnd len="med" w="med" type="none"/>
            <a:tailEnd len="med" w="med" type="triangle"/>
          </a:ln>
        </p:spPr>
      </p:cxnSp>
      <p:cxnSp>
        <p:nvCxnSpPr>
          <p:cNvPr id="808" name="Google Shape;808;p112"/>
          <p:cNvCxnSpPr/>
          <p:nvPr/>
        </p:nvCxnSpPr>
        <p:spPr>
          <a:xfrm rot="10800000">
            <a:off x="5479700" y="3415725"/>
            <a:ext cx="535800" cy="143700"/>
          </a:xfrm>
          <a:prstGeom prst="straightConnector1">
            <a:avLst/>
          </a:prstGeom>
          <a:noFill/>
          <a:ln cap="flat" cmpd="sng" w="28575">
            <a:solidFill>
              <a:srgbClr val="FF0000"/>
            </a:solidFill>
            <a:prstDash val="solid"/>
            <a:round/>
            <a:headEnd len="med" w="med" type="none"/>
            <a:tailEnd len="med" w="med" type="triangle"/>
          </a:ln>
        </p:spPr>
      </p:cxnSp>
      <p:sp>
        <p:nvSpPr>
          <p:cNvPr id="809" name="Google Shape;809;p112"/>
          <p:cNvSpPr txBox="1"/>
          <p:nvPr/>
        </p:nvSpPr>
        <p:spPr>
          <a:xfrm>
            <a:off x="6070325" y="2871775"/>
            <a:ext cx="16839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2</a:t>
            </a:r>
            <a:r>
              <a:rPr b="1" lang="en">
                <a:solidFill>
                  <a:srgbClr val="FF0000"/>
                </a:solidFill>
                <a:highlight>
                  <a:srgbClr val="FFFFFF"/>
                </a:highlight>
                <a:latin typeface="Helvetica Neue"/>
                <a:ea typeface="Helvetica Neue"/>
                <a:cs typeface="Helvetica Neue"/>
                <a:sym typeface="Helvetica Neue"/>
              </a:rPr>
              <a:t>.Web App Name</a:t>
            </a:r>
            <a:endParaRPr b="1">
              <a:solidFill>
                <a:srgbClr val="FF0000"/>
              </a:solidFill>
            </a:endParaRPr>
          </a:p>
        </p:txBody>
      </p:sp>
      <p:sp>
        <p:nvSpPr>
          <p:cNvPr id="810" name="Google Shape;810;p112"/>
          <p:cNvSpPr txBox="1"/>
          <p:nvPr/>
        </p:nvSpPr>
        <p:spPr>
          <a:xfrm>
            <a:off x="6015500" y="3415725"/>
            <a:ext cx="22392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3</a:t>
            </a:r>
            <a:r>
              <a:rPr b="1" lang="en">
                <a:solidFill>
                  <a:srgbClr val="FF0000"/>
                </a:solidFill>
                <a:highlight>
                  <a:srgbClr val="FFFFFF"/>
                </a:highlight>
                <a:latin typeface="Helvetica Neue"/>
                <a:ea typeface="Helvetica Neue"/>
                <a:cs typeface="Helvetica Neue"/>
                <a:sym typeface="Helvetica Neue"/>
              </a:rPr>
              <a:t>.Deployed location</a:t>
            </a:r>
            <a:endParaRPr b="1">
              <a:solidFill>
                <a:srgbClr val="FF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1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16" name="Google Shape;816;p113"/>
          <p:cNvPicPr preferRelativeResize="0"/>
          <p:nvPr/>
        </p:nvPicPr>
        <p:blipFill>
          <a:blip r:embed="rId3">
            <a:alphaModFix/>
          </a:blip>
          <a:stretch>
            <a:fillRect/>
          </a:stretch>
        </p:blipFill>
        <p:spPr>
          <a:xfrm>
            <a:off x="152400" y="771450"/>
            <a:ext cx="8839202" cy="4028315"/>
          </a:xfrm>
          <a:prstGeom prst="rect">
            <a:avLst/>
          </a:prstGeom>
          <a:noFill/>
          <a:ln>
            <a:noFill/>
          </a:ln>
        </p:spPr>
      </p:pic>
      <p:cxnSp>
        <p:nvCxnSpPr>
          <p:cNvPr id="817" name="Google Shape;817;p113"/>
          <p:cNvCxnSpPr>
            <a:stCxn id="818" idx="1"/>
          </p:cNvCxnSpPr>
          <p:nvPr/>
        </p:nvCxnSpPr>
        <p:spPr>
          <a:xfrm rot="10800000">
            <a:off x="2978675" y="1941500"/>
            <a:ext cx="682500" cy="12900"/>
          </a:xfrm>
          <a:prstGeom prst="straightConnector1">
            <a:avLst/>
          </a:prstGeom>
          <a:noFill/>
          <a:ln cap="flat" cmpd="sng" w="28575">
            <a:solidFill>
              <a:srgbClr val="FF0000"/>
            </a:solidFill>
            <a:prstDash val="solid"/>
            <a:round/>
            <a:headEnd len="med" w="med" type="none"/>
            <a:tailEnd len="med" w="med" type="triangle"/>
          </a:ln>
        </p:spPr>
      </p:cxnSp>
      <p:sp>
        <p:nvSpPr>
          <p:cNvPr id="818" name="Google Shape;818;p113"/>
          <p:cNvSpPr txBox="1"/>
          <p:nvPr/>
        </p:nvSpPr>
        <p:spPr>
          <a:xfrm>
            <a:off x="3661175" y="1786100"/>
            <a:ext cx="630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Click</a:t>
            </a:r>
            <a:endParaRPr b="1">
              <a:solidFill>
                <a:srgbClr val="FF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24" name="Google Shape;824;p114"/>
          <p:cNvPicPr preferRelativeResize="0"/>
          <p:nvPr/>
        </p:nvPicPr>
        <p:blipFill>
          <a:blip r:embed="rId3">
            <a:alphaModFix/>
          </a:blip>
          <a:stretch>
            <a:fillRect/>
          </a:stretch>
        </p:blipFill>
        <p:spPr>
          <a:xfrm>
            <a:off x="152400" y="771450"/>
            <a:ext cx="6083010" cy="4219648"/>
          </a:xfrm>
          <a:prstGeom prst="rect">
            <a:avLst/>
          </a:prstGeom>
          <a:noFill/>
          <a:ln>
            <a:noFill/>
          </a:ln>
        </p:spPr>
      </p:pic>
      <p:sp>
        <p:nvSpPr>
          <p:cNvPr id="825" name="Google Shape;825;p114"/>
          <p:cNvSpPr txBox="1"/>
          <p:nvPr/>
        </p:nvSpPr>
        <p:spPr>
          <a:xfrm>
            <a:off x="3522900" y="2578200"/>
            <a:ext cx="3022200" cy="169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0000"/>
                </a:solidFill>
                <a:highlight>
                  <a:srgbClr val="FFFFFF"/>
                </a:highlight>
                <a:latin typeface="Helvetica Neue"/>
                <a:ea typeface="Helvetica Neue"/>
                <a:cs typeface="Helvetica Neue"/>
                <a:sym typeface="Helvetica Neue"/>
              </a:rPr>
              <a:t>T</a:t>
            </a:r>
            <a:r>
              <a:rPr b="1" lang="en" sz="1800">
                <a:solidFill>
                  <a:srgbClr val="FF0000"/>
                </a:solidFill>
                <a:highlight>
                  <a:srgbClr val="FFFFFF"/>
                </a:highlight>
                <a:latin typeface="Helvetica Neue"/>
                <a:ea typeface="Helvetica Neue"/>
                <a:cs typeface="Helvetica Neue"/>
                <a:sym typeface="Helvetica Neue"/>
              </a:rPr>
              <a:t>his dashboard provides visibility into your code repository, Azure CI/CD pipeline, and your application in Azure</a:t>
            </a:r>
            <a:endParaRPr b="1" sz="1800">
              <a:solidFill>
                <a:srgbClr val="FF0000"/>
              </a:solidFill>
            </a:endParaRPr>
          </a:p>
        </p:txBody>
      </p:sp>
      <p:sp>
        <p:nvSpPr>
          <p:cNvPr id="826" name="Google Shape;826;p114"/>
          <p:cNvSpPr txBox="1"/>
          <p:nvPr/>
        </p:nvSpPr>
        <p:spPr>
          <a:xfrm>
            <a:off x="3704350" y="4339500"/>
            <a:ext cx="5402100" cy="8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Helvetica Neue"/>
                <a:ea typeface="Helvetica Neue"/>
                <a:cs typeface="Helvetica Neue"/>
                <a:sym typeface="Helvetica Neue"/>
              </a:rPr>
              <a:t>The Azure DevOps Project automatically configures a CI build and release trigger. You're now ready to collaborate with a team on a Python app with a CI/CD process that automatically deploys your latest work to your web site.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32" name="Google Shape;832;p115" title="Azure CICD Example">
            <a:hlinkClick r:id="rId3"/>
          </p:cNvPr>
          <p:cNvPicPr preferRelativeResize="0"/>
          <p:nvPr/>
        </p:nvPicPr>
        <p:blipFill>
          <a:blip r:embed="rId4">
            <a:alphaModFix/>
          </a:blip>
          <a:stretch>
            <a:fillRect/>
          </a:stretch>
        </p:blipFill>
        <p:spPr>
          <a:xfrm>
            <a:off x="1444725" y="659800"/>
            <a:ext cx="5978250" cy="4483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38" name="Google Shape;838;p116"/>
          <p:cNvPicPr preferRelativeResize="0"/>
          <p:nvPr/>
        </p:nvPicPr>
        <p:blipFill>
          <a:blip r:embed="rId3">
            <a:alphaModFix/>
          </a:blip>
          <a:stretch>
            <a:fillRect/>
          </a:stretch>
        </p:blipFill>
        <p:spPr>
          <a:xfrm>
            <a:off x="152400" y="771450"/>
            <a:ext cx="6747459" cy="42196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44" name="Google Shape;844;p117"/>
          <p:cNvPicPr preferRelativeResize="0"/>
          <p:nvPr/>
        </p:nvPicPr>
        <p:blipFill>
          <a:blip r:embed="rId3">
            <a:alphaModFix/>
          </a:blip>
          <a:stretch>
            <a:fillRect/>
          </a:stretch>
        </p:blipFill>
        <p:spPr>
          <a:xfrm>
            <a:off x="152400" y="771450"/>
            <a:ext cx="6057587" cy="421964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50" name="Google Shape;850;p118"/>
          <p:cNvPicPr preferRelativeResize="0"/>
          <p:nvPr/>
        </p:nvPicPr>
        <p:blipFill>
          <a:blip r:embed="rId3">
            <a:alphaModFix/>
          </a:blip>
          <a:stretch>
            <a:fillRect/>
          </a:stretch>
        </p:blipFill>
        <p:spPr>
          <a:xfrm>
            <a:off x="152400" y="771450"/>
            <a:ext cx="8839200" cy="4157568"/>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sp>
        <p:nvSpPr>
          <p:cNvPr id="856" name="Google Shape;856;p119"/>
          <p:cNvSpPr txBox="1"/>
          <p:nvPr/>
        </p:nvSpPr>
        <p:spPr>
          <a:xfrm>
            <a:off x="362650" y="1562875"/>
            <a:ext cx="3000000" cy="3000000"/>
          </a:xfrm>
          <a:prstGeom prst="rect">
            <a:avLst/>
          </a:prstGeom>
          <a:noFill/>
          <a:ln>
            <a:noFill/>
          </a:ln>
        </p:spPr>
        <p:txBody>
          <a:bodyPr anchorCtr="0" anchor="ctr" bIns="91425" lIns="91425" spcFirstLastPara="1" rIns="91425" wrap="square" tIns="91425">
            <a:noAutofit/>
          </a:bodyPr>
          <a:lstStyle/>
          <a:p>
            <a:pPr indent="0" lvl="0" marL="101600" rtl="0" algn="ctr">
              <a:lnSpc>
                <a:spcPct val="88888"/>
              </a:lnSpc>
              <a:spcBef>
                <a:spcPts val="2400"/>
              </a:spcBef>
              <a:spcAft>
                <a:spcPts val="0"/>
              </a:spcAft>
              <a:buNone/>
            </a:pPr>
            <a:r>
              <a:rPr b="1" lang="en" sz="1700">
                <a:latin typeface="Helvetica Neue"/>
                <a:ea typeface="Helvetica Neue"/>
                <a:cs typeface="Helvetica Neue"/>
                <a:sym typeface="Helvetica Neue"/>
              </a:rPr>
              <a:t>Commit code changes and execute CI/CD</a:t>
            </a:r>
            <a:endParaRPr b="1" sz="1700">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b="1" sz="1700">
              <a:latin typeface="Helvetica Neue"/>
              <a:ea typeface="Helvetica Neue"/>
              <a:cs typeface="Helvetica Neue"/>
              <a:sym typeface="Helvetica Neue"/>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62" name="Google Shape;862;p120"/>
          <p:cNvPicPr preferRelativeResize="0"/>
          <p:nvPr/>
        </p:nvPicPr>
        <p:blipFill>
          <a:blip r:embed="rId3">
            <a:alphaModFix/>
          </a:blip>
          <a:stretch>
            <a:fillRect/>
          </a:stretch>
        </p:blipFill>
        <p:spPr>
          <a:xfrm>
            <a:off x="152400" y="771450"/>
            <a:ext cx="8839205" cy="3993875"/>
          </a:xfrm>
          <a:prstGeom prst="rect">
            <a:avLst/>
          </a:prstGeom>
          <a:noFill/>
          <a:ln>
            <a:noFill/>
          </a:ln>
        </p:spPr>
      </p:pic>
      <p:cxnSp>
        <p:nvCxnSpPr>
          <p:cNvPr id="863" name="Google Shape;863;p120"/>
          <p:cNvCxnSpPr/>
          <p:nvPr/>
        </p:nvCxnSpPr>
        <p:spPr>
          <a:xfrm rot="10800000">
            <a:off x="3263900" y="3389750"/>
            <a:ext cx="803100" cy="328200"/>
          </a:xfrm>
          <a:prstGeom prst="straightConnector1">
            <a:avLst/>
          </a:prstGeom>
          <a:noFill/>
          <a:ln cap="flat" cmpd="sng" w="28575">
            <a:solidFill>
              <a:srgbClr val="FF0000"/>
            </a:solidFill>
            <a:prstDash val="solid"/>
            <a:round/>
            <a:headEnd len="med" w="med" type="none"/>
            <a:tailEnd len="med" w="med" type="triangle"/>
          </a:ln>
        </p:spPr>
      </p:cxnSp>
      <p:sp>
        <p:nvSpPr>
          <p:cNvPr id="864" name="Google Shape;864;p120"/>
          <p:cNvSpPr txBox="1"/>
          <p:nvPr/>
        </p:nvSpPr>
        <p:spPr>
          <a:xfrm>
            <a:off x="4067000" y="3530275"/>
            <a:ext cx="25212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Try to change this code</a:t>
            </a:r>
            <a:endParaRPr b="1">
              <a:solidFill>
                <a:srgbClr val="FF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sp>
        <p:nvSpPr>
          <p:cNvPr id="870" name="Google Shape;870;p121"/>
          <p:cNvSpPr txBox="1"/>
          <p:nvPr/>
        </p:nvSpPr>
        <p:spPr>
          <a:xfrm>
            <a:off x="0" y="1303800"/>
            <a:ext cx="3000000" cy="3000000"/>
          </a:xfrm>
          <a:prstGeom prst="rect">
            <a:avLst/>
          </a:prstGeom>
          <a:noFill/>
          <a:ln>
            <a:noFill/>
          </a:ln>
        </p:spPr>
        <p:txBody>
          <a:bodyPr anchorCtr="0" anchor="ctr" bIns="91425" lIns="91425" spcFirstLastPara="1" rIns="91425" wrap="square" tIns="91425">
            <a:noAutofit/>
          </a:bodyPr>
          <a:lstStyle/>
          <a:p>
            <a:pPr indent="0" lvl="0" marL="101600" rtl="0" algn="ctr">
              <a:lnSpc>
                <a:spcPct val="88888"/>
              </a:lnSpc>
              <a:spcBef>
                <a:spcPts val="2400"/>
              </a:spcBef>
              <a:spcAft>
                <a:spcPts val="1200"/>
              </a:spcAft>
              <a:buNone/>
            </a:pPr>
            <a:r>
              <a:rPr b="1" lang="en" sz="1700">
                <a:latin typeface="Helvetica Neue"/>
                <a:ea typeface="Helvetica Neue"/>
                <a:cs typeface="Helvetica Neue"/>
                <a:sym typeface="Helvetica Neue"/>
              </a:rPr>
              <a:t>Examine the Azure CI/CD pipeline</a:t>
            </a:r>
            <a:endParaRPr b="1" sz="170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34" name="Google Shape;134;p23"/>
          <p:cNvPicPr preferRelativeResize="0"/>
          <p:nvPr/>
        </p:nvPicPr>
        <p:blipFill>
          <a:blip r:embed="rId3">
            <a:alphaModFix/>
          </a:blip>
          <a:stretch>
            <a:fillRect/>
          </a:stretch>
        </p:blipFill>
        <p:spPr>
          <a:xfrm>
            <a:off x="152400" y="771450"/>
            <a:ext cx="8839199" cy="349092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76" name="Google Shape;876;p122"/>
          <p:cNvPicPr preferRelativeResize="0"/>
          <p:nvPr/>
        </p:nvPicPr>
        <p:blipFill>
          <a:blip r:embed="rId3">
            <a:alphaModFix/>
          </a:blip>
          <a:stretch>
            <a:fillRect/>
          </a:stretch>
        </p:blipFill>
        <p:spPr>
          <a:xfrm>
            <a:off x="152400" y="771450"/>
            <a:ext cx="6057587" cy="4219647"/>
          </a:xfrm>
          <a:prstGeom prst="rect">
            <a:avLst/>
          </a:prstGeom>
          <a:noFill/>
          <a:ln>
            <a:noFill/>
          </a:ln>
        </p:spPr>
      </p:pic>
      <p:cxnSp>
        <p:nvCxnSpPr>
          <p:cNvPr id="877" name="Google Shape;877;p122"/>
          <p:cNvCxnSpPr/>
          <p:nvPr/>
        </p:nvCxnSpPr>
        <p:spPr>
          <a:xfrm flipH="1">
            <a:off x="941125" y="2595450"/>
            <a:ext cx="457800" cy="97200"/>
          </a:xfrm>
          <a:prstGeom prst="straightConnector1">
            <a:avLst/>
          </a:prstGeom>
          <a:noFill/>
          <a:ln cap="flat" cmpd="sng" w="28575">
            <a:solidFill>
              <a:srgbClr val="FF0000"/>
            </a:solidFill>
            <a:prstDash val="solid"/>
            <a:round/>
            <a:headEnd len="med" w="med" type="none"/>
            <a:tailEnd len="med" w="med" type="triangle"/>
          </a:ln>
        </p:spPr>
      </p:cxnSp>
      <p:sp>
        <p:nvSpPr>
          <p:cNvPr id="878" name="Google Shape;878;p122"/>
          <p:cNvSpPr txBox="1"/>
          <p:nvPr/>
        </p:nvSpPr>
        <p:spPr>
          <a:xfrm>
            <a:off x="1338500" y="2400150"/>
            <a:ext cx="708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Build</a:t>
            </a:r>
            <a:endParaRPr b="1">
              <a:solidFill>
                <a:srgbClr val="FF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84" name="Google Shape;884;p123"/>
          <p:cNvPicPr preferRelativeResize="0"/>
          <p:nvPr/>
        </p:nvPicPr>
        <p:blipFill>
          <a:blip r:embed="rId3">
            <a:alphaModFix/>
          </a:blip>
          <a:stretch>
            <a:fillRect/>
          </a:stretch>
        </p:blipFill>
        <p:spPr>
          <a:xfrm>
            <a:off x="152400" y="771450"/>
            <a:ext cx="8839198" cy="266412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90" name="Google Shape;890;p124"/>
          <p:cNvPicPr preferRelativeResize="0"/>
          <p:nvPr/>
        </p:nvPicPr>
        <p:blipFill>
          <a:blip r:embed="rId3">
            <a:alphaModFix/>
          </a:blip>
          <a:stretch>
            <a:fillRect/>
          </a:stretch>
        </p:blipFill>
        <p:spPr>
          <a:xfrm>
            <a:off x="152400" y="771450"/>
            <a:ext cx="8289489" cy="421964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896" name="Google Shape;896;p125"/>
          <p:cNvPicPr preferRelativeResize="0"/>
          <p:nvPr/>
        </p:nvPicPr>
        <p:blipFill>
          <a:blip r:embed="rId3">
            <a:alphaModFix/>
          </a:blip>
          <a:stretch>
            <a:fillRect/>
          </a:stretch>
        </p:blipFill>
        <p:spPr>
          <a:xfrm>
            <a:off x="152400" y="771450"/>
            <a:ext cx="8839200" cy="388791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902" name="Google Shape;902;p126"/>
          <p:cNvPicPr preferRelativeResize="0"/>
          <p:nvPr/>
        </p:nvPicPr>
        <p:blipFill>
          <a:blip r:embed="rId3">
            <a:alphaModFix/>
          </a:blip>
          <a:stretch>
            <a:fillRect/>
          </a:stretch>
        </p:blipFill>
        <p:spPr>
          <a:xfrm>
            <a:off x="152400" y="771450"/>
            <a:ext cx="5391101" cy="1721326"/>
          </a:xfrm>
          <a:prstGeom prst="rect">
            <a:avLst/>
          </a:prstGeom>
          <a:noFill/>
          <a:ln>
            <a:noFill/>
          </a:ln>
        </p:spPr>
      </p:pic>
      <p:pic>
        <p:nvPicPr>
          <p:cNvPr id="903" name="Google Shape;903;p126"/>
          <p:cNvPicPr preferRelativeResize="0"/>
          <p:nvPr/>
        </p:nvPicPr>
        <p:blipFill>
          <a:blip r:embed="rId4">
            <a:alphaModFix/>
          </a:blip>
          <a:stretch>
            <a:fillRect/>
          </a:stretch>
        </p:blipFill>
        <p:spPr>
          <a:xfrm>
            <a:off x="5016800" y="2176675"/>
            <a:ext cx="4046201" cy="29322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909" name="Google Shape;909;p127"/>
          <p:cNvPicPr preferRelativeResize="0"/>
          <p:nvPr/>
        </p:nvPicPr>
        <p:blipFill>
          <a:blip r:embed="rId3">
            <a:alphaModFix/>
          </a:blip>
          <a:stretch>
            <a:fillRect/>
          </a:stretch>
        </p:blipFill>
        <p:spPr>
          <a:xfrm>
            <a:off x="152400" y="771450"/>
            <a:ext cx="5906000" cy="2017000"/>
          </a:xfrm>
          <a:prstGeom prst="rect">
            <a:avLst/>
          </a:prstGeom>
          <a:noFill/>
          <a:ln>
            <a:noFill/>
          </a:ln>
        </p:spPr>
      </p:pic>
      <p:pic>
        <p:nvPicPr>
          <p:cNvPr id="910" name="Google Shape;910;p127"/>
          <p:cNvPicPr preferRelativeResize="0"/>
          <p:nvPr/>
        </p:nvPicPr>
        <p:blipFill>
          <a:blip r:embed="rId4">
            <a:alphaModFix/>
          </a:blip>
          <a:stretch>
            <a:fillRect/>
          </a:stretch>
        </p:blipFill>
        <p:spPr>
          <a:xfrm>
            <a:off x="1844600" y="2681800"/>
            <a:ext cx="7253147" cy="240592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916" name="Google Shape;916;p128"/>
          <p:cNvPicPr preferRelativeResize="0"/>
          <p:nvPr/>
        </p:nvPicPr>
        <p:blipFill>
          <a:blip r:embed="rId3">
            <a:alphaModFix/>
          </a:blip>
          <a:stretch>
            <a:fillRect/>
          </a:stretch>
        </p:blipFill>
        <p:spPr>
          <a:xfrm>
            <a:off x="152400" y="771450"/>
            <a:ext cx="6807911" cy="4219650"/>
          </a:xfrm>
          <a:prstGeom prst="rect">
            <a:avLst/>
          </a:prstGeom>
          <a:noFill/>
          <a:ln>
            <a:noFill/>
          </a:ln>
        </p:spPr>
      </p:pic>
      <p:cxnSp>
        <p:nvCxnSpPr>
          <p:cNvPr id="917" name="Google Shape;917;p128"/>
          <p:cNvCxnSpPr/>
          <p:nvPr/>
        </p:nvCxnSpPr>
        <p:spPr>
          <a:xfrm flipH="1">
            <a:off x="5413950" y="3441625"/>
            <a:ext cx="915300" cy="371400"/>
          </a:xfrm>
          <a:prstGeom prst="straightConnector1">
            <a:avLst/>
          </a:prstGeom>
          <a:noFill/>
          <a:ln cap="flat" cmpd="sng" w="28575">
            <a:solidFill>
              <a:srgbClr val="FF0000"/>
            </a:solidFill>
            <a:prstDash val="solid"/>
            <a:round/>
            <a:headEnd len="med" w="med" type="none"/>
            <a:tailEnd len="med" w="med" type="triangle"/>
          </a:ln>
        </p:spPr>
      </p:cxnSp>
      <p:sp>
        <p:nvSpPr>
          <p:cNvPr id="918" name="Google Shape;918;p128"/>
          <p:cNvSpPr txBox="1"/>
          <p:nvPr/>
        </p:nvSpPr>
        <p:spPr>
          <a:xfrm>
            <a:off x="6329250" y="2802700"/>
            <a:ext cx="2150100" cy="10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In case you want to change branch and release to staging and prod envs</a:t>
            </a:r>
            <a:endParaRPr b="1">
              <a:solidFill>
                <a:srgbClr val="FF0000"/>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924" name="Google Shape;924;p129"/>
          <p:cNvPicPr preferRelativeResize="0"/>
          <p:nvPr/>
        </p:nvPicPr>
        <p:blipFill>
          <a:blip r:embed="rId3">
            <a:alphaModFix/>
          </a:blip>
          <a:stretch>
            <a:fillRect/>
          </a:stretch>
        </p:blipFill>
        <p:spPr>
          <a:xfrm>
            <a:off x="1019663" y="781475"/>
            <a:ext cx="6983770" cy="4219648"/>
          </a:xfrm>
          <a:prstGeom prst="rect">
            <a:avLst/>
          </a:prstGeom>
          <a:noFill/>
          <a:ln>
            <a:noFill/>
          </a:ln>
        </p:spPr>
      </p:pic>
      <p:sp>
        <p:nvSpPr>
          <p:cNvPr id="925" name="Google Shape;925;p129"/>
          <p:cNvSpPr txBox="1"/>
          <p:nvPr/>
        </p:nvSpPr>
        <p:spPr>
          <a:xfrm>
            <a:off x="0" y="4668300"/>
            <a:ext cx="4356300" cy="47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https://docs.microsoft.com/en-us/azure/devops/learn/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40" name="Google Shape;140;p24"/>
          <p:cNvPicPr preferRelativeResize="0"/>
          <p:nvPr/>
        </p:nvPicPr>
        <p:blipFill>
          <a:blip r:embed="rId3">
            <a:alphaModFix/>
          </a:blip>
          <a:stretch>
            <a:fillRect/>
          </a:stretch>
        </p:blipFill>
        <p:spPr>
          <a:xfrm>
            <a:off x="152400" y="771450"/>
            <a:ext cx="8839198" cy="3810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46" name="Google Shape;146;p25"/>
          <p:cNvPicPr preferRelativeResize="0"/>
          <p:nvPr/>
        </p:nvPicPr>
        <p:blipFill>
          <a:blip r:embed="rId3">
            <a:alphaModFix/>
          </a:blip>
          <a:stretch>
            <a:fillRect/>
          </a:stretch>
        </p:blipFill>
        <p:spPr>
          <a:xfrm>
            <a:off x="152400" y="771450"/>
            <a:ext cx="8839201" cy="3247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52" name="Google Shape;152;p26"/>
          <p:cNvPicPr preferRelativeResize="0"/>
          <p:nvPr/>
        </p:nvPicPr>
        <p:blipFill>
          <a:blip r:embed="rId3">
            <a:alphaModFix/>
          </a:blip>
          <a:stretch>
            <a:fillRect/>
          </a:stretch>
        </p:blipFill>
        <p:spPr>
          <a:xfrm>
            <a:off x="152400" y="771450"/>
            <a:ext cx="8839201" cy="29187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58" name="Google Shape;158;p27"/>
          <p:cNvPicPr preferRelativeResize="0"/>
          <p:nvPr/>
        </p:nvPicPr>
        <p:blipFill>
          <a:blip r:embed="rId3">
            <a:alphaModFix/>
          </a:blip>
          <a:stretch>
            <a:fillRect/>
          </a:stretch>
        </p:blipFill>
        <p:spPr>
          <a:xfrm>
            <a:off x="776950" y="801550"/>
            <a:ext cx="7469195" cy="4219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 1: Azure DevOps</a:t>
            </a:r>
            <a:endParaRPr/>
          </a:p>
        </p:txBody>
      </p:sp>
      <p:sp>
        <p:nvSpPr>
          <p:cNvPr id="164" name="Google Shape;164;p2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t>What can we do with Azure DevOps</a:t>
            </a:r>
            <a:endParaRPr b="1" sz="3000"/>
          </a:p>
        </p:txBody>
      </p:sp>
      <p:pic>
        <p:nvPicPr>
          <p:cNvPr id="165" name="Google Shape;165;p28"/>
          <p:cNvPicPr preferRelativeResize="0"/>
          <p:nvPr/>
        </p:nvPicPr>
        <p:blipFill rotWithShape="1">
          <a:blip r:embed="rId3">
            <a:alphaModFix/>
          </a:blip>
          <a:srcRect b="6190" l="0" r="0" t="5125"/>
          <a:stretch/>
        </p:blipFill>
        <p:spPr>
          <a:xfrm>
            <a:off x="3407300" y="1169275"/>
            <a:ext cx="5644002" cy="312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71" name="Google Shape;171;p29"/>
          <p:cNvPicPr preferRelativeResize="0"/>
          <p:nvPr/>
        </p:nvPicPr>
        <p:blipFill rotWithShape="1">
          <a:blip r:embed="rId3">
            <a:alphaModFix/>
          </a:blip>
          <a:srcRect b="5578" l="0" r="0" t="5453"/>
          <a:stretch/>
        </p:blipFill>
        <p:spPr>
          <a:xfrm>
            <a:off x="152400" y="1001775"/>
            <a:ext cx="6751450" cy="3754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77" name="Google Shape;177;p30"/>
          <p:cNvPicPr preferRelativeResize="0"/>
          <p:nvPr/>
        </p:nvPicPr>
        <p:blipFill rotWithShape="1">
          <a:blip r:embed="rId3">
            <a:alphaModFix/>
          </a:blip>
          <a:srcRect b="5106" l="0" r="0" t="5455"/>
          <a:stretch/>
        </p:blipFill>
        <p:spPr>
          <a:xfrm>
            <a:off x="152400" y="1001775"/>
            <a:ext cx="6751450" cy="37738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83" name="Google Shape;183;p31"/>
          <p:cNvPicPr preferRelativeResize="0"/>
          <p:nvPr/>
        </p:nvPicPr>
        <p:blipFill rotWithShape="1">
          <a:blip r:embed="rId3">
            <a:alphaModFix/>
          </a:blip>
          <a:srcRect b="5225" l="0" r="0" t="5457"/>
          <a:stretch/>
        </p:blipFill>
        <p:spPr>
          <a:xfrm>
            <a:off x="152400" y="1001775"/>
            <a:ext cx="6751450" cy="37689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 1: Azure DevOps</a:t>
            </a:r>
            <a:endParaRPr/>
          </a:p>
        </p:txBody>
      </p:sp>
      <p:sp>
        <p:nvSpPr>
          <p:cNvPr id="74" name="Google Shape;74;p1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t>Concepts</a:t>
            </a:r>
            <a:endParaRPr b="1" sz="3000"/>
          </a:p>
        </p:txBody>
      </p:sp>
      <p:pic>
        <p:nvPicPr>
          <p:cNvPr id="75" name="Google Shape;75;p14"/>
          <p:cNvPicPr preferRelativeResize="0"/>
          <p:nvPr/>
        </p:nvPicPr>
        <p:blipFill>
          <a:blip r:embed="rId3">
            <a:alphaModFix/>
          </a:blip>
          <a:stretch>
            <a:fillRect/>
          </a:stretch>
        </p:blipFill>
        <p:spPr>
          <a:xfrm>
            <a:off x="3758825" y="1146350"/>
            <a:ext cx="4805524" cy="275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89" name="Google Shape;189;p32"/>
          <p:cNvPicPr preferRelativeResize="0"/>
          <p:nvPr/>
        </p:nvPicPr>
        <p:blipFill rotWithShape="1">
          <a:blip r:embed="rId3">
            <a:alphaModFix/>
          </a:blip>
          <a:srcRect b="5228" l="0" r="0" t="5692"/>
          <a:stretch/>
        </p:blipFill>
        <p:spPr>
          <a:xfrm>
            <a:off x="152400" y="1011625"/>
            <a:ext cx="6751450" cy="3759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95" name="Google Shape;195;p33"/>
          <p:cNvPicPr preferRelativeResize="0"/>
          <p:nvPr/>
        </p:nvPicPr>
        <p:blipFill rotWithShape="1">
          <a:blip r:embed="rId3">
            <a:alphaModFix/>
          </a:blip>
          <a:srcRect b="7205" l="0" r="0" t="5458"/>
          <a:stretch/>
        </p:blipFill>
        <p:spPr>
          <a:xfrm>
            <a:off x="152400" y="1001775"/>
            <a:ext cx="6751450" cy="3685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01" name="Google Shape;201;p34"/>
          <p:cNvPicPr preferRelativeResize="0"/>
          <p:nvPr/>
        </p:nvPicPr>
        <p:blipFill rotWithShape="1">
          <a:blip r:embed="rId3">
            <a:alphaModFix/>
          </a:blip>
          <a:srcRect b="5578" l="0" r="0" t="5453"/>
          <a:stretch/>
        </p:blipFill>
        <p:spPr>
          <a:xfrm>
            <a:off x="147475" y="750525"/>
            <a:ext cx="7713922" cy="4289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07" name="Google Shape;207;p35"/>
          <p:cNvPicPr preferRelativeResize="0"/>
          <p:nvPr/>
        </p:nvPicPr>
        <p:blipFill rotWithShape="1">
          <a:blip r:embed="rId3">
            <a:alphaModFix/>
          </a:blip>
          <a:srcRect b="12576" l="0" r="0" t="5227"/>
          <a:stretch/>
        </p:blipFill>
        <p:spPr>
          <a:xfrm>
            <a:off x="152400" y="765300"/>
            <a:ext cx="8305046" cy="42665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13" name="Google Shape;213;p36"/>
          <p:cNvPicPr preferRelativeResize="0"/>
          <p:nvPr/>
        </p:nvPicPr>
        <p:blipFill rotWithShape="1">
          <a:blip r:embed="rId3">
            <a:alphaModFix/>
          </a:blip>
          <a:srcRect b="8652" l="0" r="0" t="5768"/>
          <a:stretch/>
        </p:blipFill>
        <p:spPr>
          <a:xfrm>
            <a:off x="152400" y="1001775"/>
            <a:ext cx="6751450" cy="3414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19" name="Google Shape;219;p37"/>
          <p:cNvPicPr preferRelativeResize="0"/>
          <p:nvPr/>
        </p:nvPicPr>
        <p:blipFill rotWithShape="1">
          <a:blip r:embed="rId3">
            <a:alphaModFix/>
          </a:blip>
          <a:srcRect b="9538" l="0" r="0" t="5225"/>
          <a:stretch/>
        </p:blipFill>
        <p:spPr>
          <a:xfrm>
            <a:off x="152400" y="991925"/>
            <a:ext cx="6751450" cy="35965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25" name="Google Shape;225;p38"/>
          <p:cNvPicPr preferRelativeResize="0"/>
          <p:nvPr/>
        </p:nvPicPr>
        <p:blipFill rotWithShape="1">
          <a:blip r:embed="rId3">
            <a:alphaModFix/>
          </a:blip>
          <a:srcRect b="13506" l="0" r="0" t="5225"/>
          <a:stretch/>
        </p:blipFill>
        <p:spPr>
          <a:xfrm>
            <a:off x="152400" y="991925"/>
            <a:ext cx="6751450" cy="3429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31" name="Google Shape;231;p39"/>
          <p:cNvPicPr preferRelativeResize="0"/>
          <p:nvPr/>
        </p:nvPicPr>
        <p:blipFill rotWithShape="1">
          <a:blip r:embed="rId3">
            <a:alphaModFix/>
          </a:blip>
          <a:srcRect b="8959" l="0" r="0" t="5226"/>
          <a:stretch/>
        </p:blipFill>
        <p:spPr>
          <a:xfrm>
            <a:off x="152400" y="991925"/>
            <a:ext cx="6751450" cy="36211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37" name="Google Shape;237;p40"/>
          <p:cNvPicPr preferRelativeResize="0"/>
          <p:nvPr/>
        </p:nvPicPr>
        <p:blipFill rotWithShape="1">
          <a:blip r:embed="rId3">
            <a:alphaModFix/>
          </a:blip>
          <a:srcRect b="7913" l="0" r="0" t="5220"/>
          <a:stretch/>
        </p:blipFill>
        <p:spPr>
          <a:xfrm>
            <a:off x="152400" y="991925"/>
            <a:ext cx="6751450" cy="36654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43" name="Google Shape;243;p41"/>
          <p:cNvPicPr preferRelativeResize="0"/>
          <p:nvPr/>
        </p:nvPicPr>
        <p:blipFill rotWithShape="1">
          <a:blip r:embed="rId3">
            <a:alphaModFix/>
          </a:blip>
          <a:srcRect b="5339" l="0" r="0" t="5223"/>
          <a:stretch/>
        </p:blipFill>
        <p:spPr>
          <a:xfrm>
            <a:off x="152400" y="991925"/>
            <a:ext cx="6751450" cy="37738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81" name="Google Shape;81;p15"/>
          <p:cNvPicPr preferRelativeResize="0"/>
          <p:nvPr/>
        </p:nvPicPr>
        <p:blipFill>
          <a:blip r:embed="rId3">
            <a:alphaModFix/>
          </a:blip>
          <a:stretch>
            <a:fillRect/>
          </a:stretch>
        </p:blipFill>
        <p:spPr>
          <a:xfrm>
            <a:off x="1885650" y="1973325"/>
            <a:ext cx="5372699" cy="3078000"/>
          </a:xfrm>
          <a:prstGeom prst="rect">
            <a:avLst/>
          </a:prstGeom>
          <a:noFill/>
          <a:ln>
            <a:noFill/>
          </a:ln>
        </p:spPr>
      </p:pic>
      <p:sp>
        <p:nvSpPr>
          <p:cNvPr id="82" name="Google Shape;82;p15"/>
          <p:cNvSpPr txBox="1"/>
          <p:nvPr/>
        </p:nvSpPr>
        <p:spPr>
          <a:xfrm>
            <a:off x="98250" y="810888"/>
            <a:ext cx="8826600" cy="10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highlight>
                  <a:srgbClr val="FFFFFF"/>
                </a:highlight>
                <a:latin typeface="Helvetica Neue"/>
                <a:ea typeface="Helvetica Neue"/>
                <a:cs typeface="Helvetica Neue"/>
                <a:sym typeface="Helvetica Neue"/>
              </a:rPr>
              <a:t>DevOps is the union of people, process, and products to enable continuous delivery of value to our end users. The contraction of “Dev” and “Ops” refers to replacing siloed Development and Operations to create multidisciplinary teams that now work together with shared and efficient practices and tools. Essential DevOps practices include agile planning, continuous integration, continuous delivery, and monitoring of applications.</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49" name="Google Shape;249;p42"/>
          <p:cNvPicPr preferRelativeResize="0"/>
          <p:nvPr/>
        </p:nvPicPr>
        <p:blipFill rotWithShape="1">
          <a:blip r:embed="rId3">
            <a:alphaModFix/>
          </a:blip>
          <a:srcRect b="5692" l="0" r="0" t="5220"/>
          <a:stretch/>
        </p:blipFill>
        <p:spPr>
          <a:xfrm>
            <a:off x="152400" y="991925"/>
            <a:ext cx="6751450" cy="3759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55" name="Google Shape;255;p43"/>
          <p:cNvPicPr preferRelativeResize="0"/>
          <p:nvPr/>
        </p:nvPicPr>
        <p:blipFill rotWithShape="1">
          <a:blip r:embed="rId3">
            <a:alphaModFix/>
          </a:blip>
          <a:srcRect b="6629" l="0" r="0" t="5218"/>
          <a:stretch/>
        </p:blipFill>
        <p:spPr>
          <a:xfrm>
            <a:off x="152400" y="991925"/>
            <a:ext cx="6751450" cy="37196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61" name="Google Shape;261;p44"/>
          <p:cNvPicPr preferRelativeResize="0"/>
          <p:nvPr/>
        </p:nvPicPr>
        <p:blipFill rotWithShape="1">
          <a:blip r:embed="rId3">
            <a:alphaModFix/>
          </a:blip>
          <a:srcRect b="8610" l="0" r="0" t="5456"/>
          <a:stretch/>
        </p:blipFill>
        <p:spPr>
          <a:xfrm>
            <a:off x="152400" y="1001775"/>
            <a:ext cx="6751450" cy="36260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67" name="Google Shape;267;p45"/>
          <p:cNvPicPr preferRelativeResize="0"/>
          <p:nvPr/>
        </p:nvPicPr>
        <p:blipFill rotWithShape="1">
          <a:blip r:embed="rId3">
            <a:alphaModFix/>
          </a:blip>
          <a:srcRect b="6044" l="0" r="0" t="5451"/>
          <a:stretch/>
        </p:blipFill>
        <p:spPr>
          <a:xfrm>
            <a:off x="152400" y="1001775"/>
            <a:ext cx="6751450" cy="37344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73" name="Google Shape;273;p46"/>
          <p:cNvPicPr preferRelativeResize="0"/>
          <p:nvPr/>
        </p:nvPicPr>
        <p:blipFill rotWithShape="1">
          <a:blip r:embed="rId3">
            <a:alphaModFix/>
          </a:blip>
          <a:srcRect b="8607" l="0" r="0" t="5569"/>
          <a:stretch/>
        </p:blipFill>
        <p:spPr>
          <a:xfrm>
            <a:off x="152400" y="1006700"/>
            <a:ext cx="6751450" cy="36211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79" name="Google Shape;279;p47"/>
          <p:cNvPicPr preferRelativeResize="0"/>
          <p:nvPr/>
        </p:nvPicPr>
        <p:blipFill rotWithShape="1">
          <a:blip r:embed="rId3">
            <a:alphaModFix/>
          </a:blip>
          <a:srcRect b="5345" l="0" r="0" t="5567"/>
          <a:stretch/>
        </p:blipFill>
        <p:spPr>
          <a:xfrm>
            <a:off x="152400" y="1006700"/>
            <a:ext cx="6751450" cy="3759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285" name="Google Shape;285;p48"/>
          <p:cNvPicPr preferRelativeResize="0"/>
          <p:nvPr/>
        </p:nvPicPr>
        <p:blipFill rotWithShape="1">
          <a:blip r:embed="rId3">
            <a:alphaModFix/>
          </a:blip>
          <a:srcRect b="9076" l="0" r="0" t="5219"/>
          <a:stretch/>
        </p:blipFill>
        <p:spPr>
          <a:xfrm>
            <a:off x="157325" y="765300"/>
            <a:ext cx="7881451" cy="42214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Example Kanban Board</a:t>
            </a:r>
            <a:endParaRPr/>
          </a:p>
        </p:txBody>
      </p:sp>
      <p:sp>
        <p:nvSpPr>
          <p:cNvPr id="291" name="Google Shape;291;p49"/>
          <p:cNvSpPr txBox="1"/>
          <p:nvPr/>
        </p:nvSpPr>
        <p:spPr>
          <a:xfrm>
            <a:off x="0" y="4775650"/>
            <a:ext cx="8826600" cy="36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https://leankit.com/learn/kanban/kanban-board-examples-for-development-and-operations/</a:t>
            </a:r>
            <a:endParaRPr/>
          </a:p>
        </p:txBody>
      </p:sp>
      <p:pic>
        <p:nvPicPr>
          <p:cNvPr id="292" name="Google Shape;292;p49"/>
          <p:cNvPicPr preferRelativeResize="0"/>
          <p:nvPr/>
        </p:nvPicPr>
        <p:blipFill>
          <a:blip r:embed="rId3">
            <a:alphaModFix/>
          </a:blip>
          <a:stretch>
            <a:fillRect/>
          </a:stretch>
        </p:blipFill>
        <p:spPr>
          <a:xfrm>
            <a:off x="1270713" y="786225"/>
            <a:ext cx="6285174" cy="3968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Example Kanban Board</a:t>
            </a:r>
            <a:endParaRPr/>
          </a:p>
        </p:txBody>
      </p:sp>
      <p:sp>
        <p:nvSpPr>
          <p:cNvPr id="298" name="Google Shape;298;p50"/>
          <p:cNvSpPr txBox="1"/>
          <p:nvPr/>
        </p:nvSpPr>
        <p:spPr>
          <a:xfrm>
            <a:off x="0" y="4775650"/>
            <a:ext cx="8826600" cy="36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https://leankit.com/learn/kanban/kanban-board-examples-for-development-and-operations/</a:t>
            </a:r>
            <a:endParaRPr/>
          </a:p>
        </p:txBody>
      </p:sp>
      <p:pic>
        <p:nvPicPr>
          <p:cNvPr id="299" name="Google Shape;299;p50"/>
          <p:cNvPicPr preferRelativeResize="0"/>
          <p:nvPr/>
        </p:nvPicPr>
        <p:blipFill>
          <a:blip r:embed="rId3">
            <a:alphaModFix/>
          </a:blip>
          <a:stretch>
            <a:fillRect/>
          </a:stretch>
        </p:blipFill>
        <p:spPr>
          <a:xfrm>
            <a:off x="1217563" y="771450"/>
            <a:ext cx="6708872" cy="40311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305" name="Google Shape;305;p51"/>
          <p:cNvPicPr preferRelativeResize="0"/>
          <p:nvPr/>
        </p:nvPicPr>
        <p:blipFill>
          <a:blip r:embed="rId3">
            <a:alphaModFix/>
          </a:blip>
          <a:stretch>
            <a:fillRect/>
          </a:stretch>
        </p:blipFill>
        <p:spPr>
          <a:xfrm>
            <a:off x="152400" y="771450"/>
            <a:ext cx="6427907" cy="4219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88" name="Google Shape;88;p16"/>
          <p:cNvPicPr preferRelativeResize="0"/>
          <p:nvPr/>
        </p:nvPicPr>
        <p:blipFill>
          <a:blip r:embed="rId3">
            <a:alphaModFix/>
          </a:blip>
          <a:stretch>
            <a:fillRect/>
          </a:stretch>
        </p:blipFill>
        <p:spPr>
          <a:xfrm>
            <a:off x="186900" y="1267575"/>
            <a:ext cx="8839200" cy="1659762"/>
          </a:xfrm>
          <a:prstGeom prst="rect">
            <a:avLst/>
          </a:prstGeom>
          <a:noFill/>
          <a:ln>
            <a:noFill/>
          </a:ln>
        </p:spPr>
      </p:pic>
      <p:sp>
        <p:nvSpPr>
          <p:cNvPr id="89" name="Google Shape;89;p16"/>
          <p:cNvSpPr txBox="1"/>
          <p:nvPr/>
        </p:nvSpPr>
        <p:spPr>
          <a:xfrm>
            <a:off x="98250" y="664863"/>
            <a:ext cx="5255100" cy="6027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2400"/>
              </a:spcBef>
              <a:spcAft>
                <a:spcPts val="900"/>
              </a:spcAft>
              <a:buNone/>
            </a:pPr>
            <a:r>
              <a:rPr b="1" lang="en" sz="1700">
                <a:latin typeface="Helvetica Neue"/>
                <a:ea typeface="Helvetica Neue"/>
                <a:cs typeface="Helvetica Neue"/>
                <a:sym typeface="Helvetica Neue"/>
              </a:rPr>
              <a:t>Use Azure Pipelines with YAML</a:t>
            </a:r>
            <a:endParaRPr b="1" sz="1700">
              <a:latin typeface="Helvetica Neue"/>
              <a:ea typeface="Helvetica Neue"/>
              <a:cs typeface="Helvetica Neue"/>
              <a:sym typeface="Helvetica Neue"/>
            </a:endParaRPr>
          </a:p>
        </p:txBody>
      </p:sp>
      <p:sp>
        <p:nvSpPr>
          <p:cNvPr id="90" name="Google Shape;90;p16"/>
          <p:cNvSpPr txBox="1"/>
          <p:nvPr/>
        </p:nvSpPr>
        <p:spPr>
          <a:xfrm>
            <a:off x="206925" y="2982300"/>
            <a:ext cx="8590500" cy="2118600"/>
          </a:xfrm>
          <a:prstGeom prst="rect">
            <a:avLst/>
          </a:prstGeom>
          <a:noFill/>
          <a:ln>
            <a:noFill/>
          </a:ln>
        </p:spPr>
        <p:txBody>
          <a:bodyPr anchorCtr="0" anchor="ctr" bIns="91425" lIns="91425" spcFirstLastPara="1" rIns="91425" wrap="square" tIns="91425">
            <a:noAutofit/>
          </a:bodyPr>
          <a:lstStyle/>
          <a:p>
            <a:pPr indent="0" lvl="0" marL="101600" rtl="0" algn="l">
              <a:lnSpc>
                <a:spcPct val="104347"/>
              </a:lnSpc>
              <a:spcBef>
                <a:spcPts val="2300"/>
              </a:spcBef>
              <a:spcAft>
                <a:spcPts val="0"/>
              </a:spcAft>
              <a:buNone/>
            </a:pPr>
            <a:r>
              <a:rPr b="1" lang="en" sz="1300">
                <a:latin typeface="Helvetica Neue"/>
                <a:ea typeface="Helvetica Neue"/>
                <a:cs typeface="Helvetica Neue"/>
                <a:sym typeface="Helvetica Neue"/>
              </a:rPr>
              <a:t>Benefits of using YAML</a:t>
            </a:r>
            <a:endParaRPr b="1" sz="1300">
              <a:latin typeface="Helvetica Neue"/>
              <a:ea typeface="Helvetica Neue"/>
              <a:cs typeface="Helvetica Neue"/>
              <a:sym typeface="Helvetica Neue"/>
            </a:endParaRPr>
          </a:p>
          <a:p>
            <a:pPr indent="-304800" lvl="0" marL="825500" rtl="0" algn="l">
              <a:lnSpc>
                <a:spcPct val="115000"/>
              </a:lnSpc>
              <a:spcBef>
                <a:spcPts val="1400"/>
              </a:spcBef>
              <a:spcAft>
                <a:spcPts val="0"/>
              </a:spcAft>
              <a:buSzPts val="1200"/>
              <a:buFont typeface="Helvetica Neue"/>
              <a:buChar char="●"/>
            </a:pPr>
            <a:r>
              <a:rPr lang="en" sz="1200">
                <a:latin typeface="Helvetica Neue"/>
                <a:ea typeface="Helvetica Neue"/>
                <a:cs typeface="Helvetica Neue"/>
                <a:sym typeface="Helvetica Neue"/>
              </a:rPr>
              <a:t>The pipeline is versioned with your code and follows the same branching structure. You get validation of your changes through code reviews in pull requests and branch build policies.</a:t>
            </a:r>
            <a:endParaRPr sz="1200">
              <a:latin typeface="Helvetica Neue"/>
              <a:ea typeface="Helvetica Neue"/>
              <a:cs typeface="Helvetica Neue"/>
              <a:sym typeface="Helvetica Neue"/>
            </a:endParaRPr>
          </a:p>
          <a:p>
            <a:pPr indent="-304800" lvl="0" marL="8255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Every branch you use can modify the build policy by modifying the </a:t>
            </a:r>
            <a:r>
              <a:rPr lang="en" sz="1200">
                <a:latin typeface="Verdana"/>
                <a:ea typeface="Verdana"/>
                <a:cs typeface="Verdana"/>
                <a:sym typeface="Verdana"/>
              </a:rPr>
              <a:t>azure-pipelines.yml</a:t>
            </a:r>
            <a:r>
              <a:rPr lang="en" sz="1200">
                <a:latin typeface="Helvetica Neue"/>
                <a:ea typeface="Helvetica Neue"/>
                <a:cs typeface="Helvetica Neue"/>
                <a:sym typeface="Helvetica Neue"/>
              </a:rPr>
              <a:t> file.</a:t>
            </a:r>
            <a:endParaRPr sz="1200">
              <a:latin typeface="Helvetica Neue"/>
              <a:ea typeface="Helvetica Neue"/>
              <a:cs typeface="Helvetica Neue"/>
              <a:sym typeface="Helvetica Neue"/>
            </a:endParaRPr>
          </a:p>
          <a:p>
            <a:pPr indent="-304800" lvl="0" marL="8255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A change to the build process might cause a break or result in an unexpected outcome. Because the change is in version control with the rest of your codebase, you can more easily identify the issue.</a:t>
            </a:r>
            <a:endParaRPr sz="1200">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311" name="Google Shape;311;p52"/>
          <p:cNvPicPr preferRelativeResize="0"/>
          <p:nvPr/>
        </p:nvPicPr>
        <p:blipFill>
          <a:blip r:embed="rId3">
            <a:alphaModFix/>
          </a:blip>
          <a:stretch>
            <a:fillRect/>
          </a:stretch>
        </p:blipFill>
        <p:spPr>
          <a:xfrm>
            <a:off x="152400" y="771450"/>
            <a:ext cx="6427907" cy="42196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317" name="Google Shape;317;p53"/>
          <p:cNvPicPr preferRelativeResize="0"/>
          <p:nvPr/>
        </p:nvPicPr>
        <p:blipFill>
          <a:blip r:embed="rId3">
            <a:alphaModFix/>
          </a:blip>
          <a:stretch>
            <a:fillRect/>
          </a:stretch>
        </p:blipFill>
        <p:spPr>
          <a:xfrm>
            <a:off x="152400" y="771450"/>
            <a:ext cx="5408862" cy="4219653"/>
          </a:xfrm>
          <a:prstGeom prst="rect">
            <a:avLst/>
          </a:prstGeom>
          <a:noFill/>
          <a:ln>
            <a:noFill/>
          </a:ln>
        </p:spPr>
      </p:pic>
      <p:sp>
        <p:nvSpPr>
          <p:cNvPr id="318" name="Google Shape;318;p53"/>
          <p:cNvSpPr txBox="1"/>
          <p:nvPr/>
        </p:nvSpPr>
        <p:spPr>
          <a:xfrm>
            <a:off x="5561250" y="913400"/>
            <a:ext cx="3322500" cy="43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https://vscode-issue-tracker.netlify.com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 1: Azure DevOps</a:t>
            </a:r>
            <a:endParaRPr/>
          </a:p>
        </p:txBody>
      </p:sp>
      <p:sp>
        <p:nvSpPr>
          <p:cNvPr id="324" name="Google Shape;324;p5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t>Let’s get started</a:t>
            </a:r>
            <a:endParaRPr b="1"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Create Organization</a:t>
            </a:r>
            <a:endParaRPr/>
          </a:p>
        </p:txBody>
      </p:sp>
      <p:pic>
        <p:nvPicPr>
          <p:cNvPr id="330" name="Google Shape;330;p55"/>
          <p:cNvPicPr preferRelativeResize="0"/>
          <p:nvPr/>
        </p:nvPicPr>
        <p:blipFill>
          <a:blip r:embed="rId3">
            <a:alphaModFix/>
          </a:blip>
          <a:stretch>
            <a:fillRect/>
          </a:stretch>
        </p:blipFill>
        <p:spPr>
          <a:xfrm>
            <a:off x="152400" y="771450"/>
            <a:ext cx="7439270" cy="421965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Create Project</a:t>
            </a:r>
            <a:endParaRPr/>
          </a:p>
        </p:txBody>
      </p:sp>
      <p:pic>
        <p:nvPicPr>
          <p:cNvPr id="336" name="Google Shape;336;p56"/>
          <p:cNvPicPr preferRelativeResize="0"/>
          <p:nvPr/>
        </p:nvPicPr>
        <p:blipFill>
          <a:blip r:embed="rId3">
            <a:alphaModFix/>
          </a:blip>
          <a:stretch>
            <a:fillRect/>
          </a:stretch>
        </p:blipFill>
        <p:spPr>
          <a:xfrm>
            <a:off x="152400" y="771450"/>
            <a:ext cx="8839198" cy="339407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342" name="Google Shape;342;p57"/>
          <p:cNvPicPr preferRelativeResize="0"/>
          <p:nvPr/>
        </p:nvPicPr>
        <p:blipFill>
          <a:blip r:embed="rId3">
            <a:alphaModFix/>
          </a:blip>
          <a:stretch>
            <a:fillRect/>
          </a:stretch>
        </p:blipFill>
        <p:spPr>
          <a:xfrm>
            <a:off x="152400" y="771450"/>
            <a:ext cx="7782146" cy="421965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348" name="Google Shape;348;p58"/>
          <p:cNvPicPr preferRelativeResize="0"/>
          <p:nvPr/>
        </p:nvPicPr>
        <p:blipFill>
          <a:blip r:embed="rId3">
            <a:alphaModFix/>
          </a:blip>
          <a:stretch>
            <a:fillRect/>
          </a:stretch>
        </p:blipFill>
        <p:spPr>
          <a:xfrm>
            <a:off x="152400" y="771450"/>
            <a:ext cx="4570096" cy="42196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354" name="Google Shape;354;p59"/>
          <p:cNvPicPr preferRelativeResize="0"/>
          <p:nvPr/>
        </p:nvPicPr>
        <p:blipFill>
          <a:blip r:embed="rId3">
            <a:alphaModFix/>
          </a:blip>
          <a:stretch>
            <a:fillRect/>
          </a:stretch>
        </p:blipFill>
        <p:spPr>
          <a:xfrm>
            <a:off x="152400" y="771450"/>
            <a:ext cx="7109144" cy="4219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6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 1: Azure DevOps</a:t>
            </a:r>
            <a:endParaRPr/>
          </a:p>
        </p:txBody>
      </p:sp>
      <p:sp>
        <p:nvSpPr>
          <p:cNvPr id="360" name="Google Shape;360;p6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t>Azure Pipelines: Use the Visual Designer for CI/CD</a:t>
            </a:r>
            <a:endParaRPr b="1" sz="3000"/>
          </a:p>
        </p:txBody>
      </p:sp>
      <p:sp>
        <p:nvSpPr>
          <p:cNvPr id="361" name="Google Shape;361;p60"/>
          <p:cNvSpPr txBox="1"/>
          <p:nvPr/>
        </p:nvSpPr>
        <p:spPr>
          <a:xfrm>
            <a:off x="3527925" y="357800"/>
            <a:ext cx="5160000" cy="4494000"/>
          </a:xfrm>
          <a:prstGeom prst="rect">
            <a:avLst/>
          </a:prstGeom>
          <a:noFill/>
          <a:ln>
            <a:noFill/>
          </a:ln>
        </p:spPr>
        <p:txBody>
          <a:bodyPr anchorCtr="0" anchor="ctr" bIns="91425" lIns="91425" spcFirstLastPara="1" rIns="91425" wrap="square" tIns="91425">
            <a:noAutofit/>
          </a:bodyPr>
          <a:lstStyle/>
          <a:p>
            <a:pPr indent="-228600" lvl="0" marL="457200" rtl="0" algn="l">
              <a:lnSpc>
                <a:spcPct val="130000"/>
              </a:lnSpc>
              <a:spcBef>
                <a:spcPts val="1100"/>
              </a:spcBef>
              <a:spcAft>
                <a:spcPts val="0"/>
              </a:spcAft>
              <a:buSzPts val="1400"/>
              <a:buFont typeface="Helvetica Neue"/>
              <a:buNone/>
            </a:pPr>
            <a:r>
              <a:rPr b="1" lang="en" u="sng">
                <a:latin typeface="Helvetica Neue"/>
                <a:ea typeface="Helvetica Neue"/>
                <a:cs typeface="Helvetica Neue"/>
                <a:sym typeface="Helvetica Neue"/>
                <a:hlinkClick r:id="rId3"/>
              </a:rPr>
              <a:t>Prerequisites</a:t>
            </a:r>
            <a:endParaRPr b="1" u="sng">
              <a:latin typeface="Helvetica Neue"/>
              <a:ea typeface="Helvetica Neue"/>
              <a:cs typeface="Helvetica Neue"/>
              <a:sym typeface="Helvetica Neue"/>
              <a:hlinkClick r:id="rId4"/>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5"/>
              </a:rPr>
              <a:t>Intialize your repository</a:t>
            </a:r>
            <a:endParaRPr b="1" u="sng">
              <a:latin typeface="Helvetica Neue"/>
              <a:ea typeface="Helvetica Neue"/>
              <a:cs typeface="Helvetica Neue"/>
              <a:sym typeface="Helvetica Neue"/>
              <a:hlinkClick r:id="rId6"/>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7"/>
              </a:rPr>
              <a:t>Add a script to your repository</a:t>
            </a:r>
            <a:endParaRPr b="1" u="sng">
              <a:latin typeface="Helvetica Neue"/>
              <a:ea typeface="Helvetica Neue"/>
              <a:cs typeface="Helvetica Neue"/>
              <a:sym typeface="Helvetica Neue"/>
              <a:hlinkClick r:id="rId8"/>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9"/>
              </a:rPr>
              <a:t>Create a build pipeline</a:t>
            </a:r>
            <a:endParaRPr b="1" u="sng">
              <a:latin typeface="Helvetica Neue"/>
              <a:ea typeface="Helvetica Neue"/>
              <a:cs typeface="Helvetica Neue"/>
              <a:sym typeface="Helvetica Neue"/>
              <a:hlinkClick r:id="rId10"/>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11"/>
              </a:rPr>
              <a:t>Publish an artifact from your build</a:t>
            </a:r>
            <a:endParaRPr b="1" u="sng">
              <a:latin typeface="Helvetica Neue"/>
              <a:ea typeface="Helvetica Neue"/>
              <a:cs typeface="Helvetica Neue"/>
              <a:sym typeface="Helvetica Neue"/>
              <a:hlinkClick r:id="rId12"/>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13"/>
              </a:rPr>
              <a:t>Enable continuous integration (CI)</a:t>
            </a:r>
            <a:endParaRPr b="1" u="sng">
              <a:latin typeface="Helvetica Neue"/>
              <a:ea typeface="Helvetica Neue"/>
              <a:cs typeface="Helvetica Neue"/>
              <a:sym typeface="Helvetica Neue"/>
              <a:hlinkClick r:id="rId14"/>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15"/>
              </a:rPr>
              <a:t>Save and queue the build</a:t>
            </a:r>
            <a:endParaRPr b="1" u="sng">
              <a:latin typeface="Helvetica Neue"/>
              <a:ea typeface="Helvetica Neue"/>
              <a:cs typeface="Helvetica Neue"/>
              <a:sym typeface="Helvetica Neue"/>
              <a:hlinkClick r:id="rId16"/>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17"/>
              </a:rPr>
              <a:t>Add some variables and commit a change to your script</a:t>
            </a:r>
            <a:endParaRPr b="1" u="sng">
              <a:latin typeface="Helvetica Neue"/>
              <a:ea typeface="Helvetica Neue"/>
              <a:cs typeface="Helvetica Neue"/>
              <a:sym typeface="Helvetica Neue"/>
              <a:hlinkClick r:id="rId18"/>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19"/>
              </a:rPr>
              <a:t>You've got a build pipeline. What's next?</a:t>
            </a:r>
            <a:endParaRPr b="1" u="sng">
              <a:latin typeface="Helvetica Neue"/>
              <a:ea typeface="Helvetica Neue"/>
              <a:cs typeface="Helvetica Neue"/>
              <a:sym typeface="Helvetica Neue"/>
              <a:hlinkClick r:id="rId20"/>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21"/>
              </a:rPr>
              <a:t>Create a release pipeline</a:t>
            </a:r>
            <a:endParaRPr b="1" u="sng">
              <a:latin typeface="Helvetica Neue"/>
              <a:ea typeface="Helvetica Neue"/>
              <a:cs typeface="Helvetica Neue"/>
              <a:sym typeface="Helvetica Neue"/>
              <a:hlinkClick r:id="rId22"/>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23"/>
              </a:rPr>
              <a:t>Deploy a release</a:t>
            </a:r>
            <a:endParaRPr b="1" u="sng">
              <a:latin typeface="Helvetica Neue"/>
              <a:ea typeface="Helvetica Neue"/>
              <a:cs typeface="Helvetica Neue"/>
              <a:sym typeface="Helvetica Neue"/>
              <a:hlinkClick r:id="rId24"/>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25"/>
              </a:rPr>
              <a:t>Change your code and watch it automatically deploy to production</a:t>
            </a:r>
            <a:endParaRPr b="1" u="sng">
              <a:latin typeface="Helvetica Neue"/>
              <a:ea typeface="Helvetica Neue"/>
              <a:cs typeface="Helvetica Neue"/>
              <a:sym typeface="Helvetica Neue"/>
              <a:hlinkClick r:id="rId26"/>
            </a:endParaRPr>
          </a:p>
          <a:p>
            <a:pPr indent="-228600" lvl="0" marL="457200" rtl="0" algn="l">
              <a:lnSpc>
                <a:spcPct val="130000"/>
              </a:lnSpc>
              <a:spcBef>
                <a:spcPts val="0"/>
              </a:spcBef>
              <a:spcAft>
                <a:spcPts val="0"/>
              </a:spcAft>
              <a:buSzPts val="1400"/>
              <a:buFont typeface="Helvetica Neue"/>
              <a:buNone/>
            </a:pPr>
            <a:r>
              <a:rPr b="1" lang="en" u="sng">
                <a:latin typeface="Helvetica Neue"/>
                <a:ea typeface="Helvetica Neue"/>
                <a:cs typeface="Helvetica Neue"/>
                <a:sym typeface="Helvetica Neue"/>
                <a:hlinkClick r:id="rId27"/>
              </a:rPr>
              <a:t>Next steps</a:t>
            </a:r>
            <a:endParaRPr b="1" u="sng">
              <a:latin typeface="Helvetica Neue"/>
              <a:ea typeface="Helvetica Neue"/>
              <a:cs typeface="Helvetica Neue"/>
              <a:sym typeface="Helvetica Neue"/>
              <a:hlinkClick r:id="rId28"/>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Step1: Initialize your repository</a:t>
            </a:r>
            <a:endParaRPr/>
          </a:p>
        </p:txBody>
      </p:sp>
      <p:sp>
        <p:nvSpPr>
          <p:cNvPr id="367" name="Google Shape;367;p61"/>
          <p:cNvSpPr txBox="1"/>
          <p:nvPr/>
        </p:nvSpPr>
        <p:spPr>
          <a:xfrm>
            <a:off x="3874200" y="367575"/>
            <a:ext cx="47478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61"/>
          <p:cNvPicPr preferRelativeResize="0"/>
          <p:nvPr/>
        </p:nvPicPr>
        <p:blipFill>
          <a:blip r:embed="rId3">
            <a:alphaModFix/>
          </a:blip>
          <a:stretch>
            <a:fillRect/>
          </a:stretch>
        </p:blipFill>
        <p:spPr>
          <a:xfrm>
            <a:off x="253413" y="829175"/>
            <a:ext cx="2466025" cy="4128950"/>
          </a:xfrm>
          <a:prstGeom prst="rect">
            <a:avLst/>
          </a:prstGeom>
          <a:noFill/>
          <a:ln>
            <a:noFill/>
          </a:ln>
        </p:spPr>
      </p:pic>
      <p:sp>
        <p:nvSpPr>
          <p:cNvPr id="369" name="Google Shape;369;p61"/>
          <p:cNvSpPr txBox="1"/>
          <p:nvPr/>
        </p:nvSpPr>
        <p:spPr>
          <a:xfrm>
            <a:off x="2852000" y="829175"/>
            <a:ext cx="3000000" cy="7467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Helvetica Neue"/>
              <a:buAutoNum type="arabicPeriod"/>
            </a:pPr>
            <a:r>
              <a:rPr b="1" lang="en" sz="1200">
                <a:highlight>
                  <a:srgbClr val="FFFFFF"/>
                </a:highlight>
                <a:latin typeface="Helvetica Neue"/>
                <a:ea typeface="Helvetica Neue"/>
                <a:cs typeface="Helvetica Neue"/>
                <a:sym typeface="Helvetica Neue"/>
              </a:rPr>
              <a:t>Go to </a:t>
            </a:r>
            <a:r>
              <a:rPr b="1" lang="en" sz="1200">
                <a:latin typeface="Helvetica Neue"/>
                <a:ea typeface="Helvetica Neue"/>
                <a:cs typeface="Helvetica Neue"/>
                <a:sym typeface="Helvetica Neue"/>
              </a:rPr>
              <a:t>Azure Repos</a:t>
            </a:r>
            <a:r>
              <a:rPr b="1" lang="en" sz="1200">
                <a:highlight>
                  <a:srgbClr val="FFFFFF"/>
                </a:highlight>
                <a:latin typeface="Helvetica Neue"/>
                <a:ea typeface="Helvetica Neue"/>
                <a:cs typeface="Helvetica Neue"/>
                <a:sym typeface="Helvetica Neue"/>
              </a:rPr>
              <a:t>. (The </a:t>
            </a:r>
            <a:r>
              <a:rPr b="1" lang="en" sz="1200">
                <a:latin typeface="Helvetica Neue"/>
                <a:ea typeface="Helvetica Neue"/>
                <a:cs typeface="Helvetica Neue"/>
                <a:sym typeface="Helvetica Neue"/>
              </a:rPr>
              <a:t>Code</a:t>
            </a:r>
            <a:r>
              <a:rPr b="1" lang="en" sz="1200">
                <a:highlight>
                  <a:srgbClr val="FFFFFF"/>
                </a:highlight>
                <a:latin typeface="Helvetica Neue"/>
                <a:ea typeface="Helvetica Neue"/>
                <a:cs typeface="Helvetica Neue"/>
                <a:sym typeface="Helvetica Neue"/>
              </a:rPr>
              <a:t> hub in the previous navigation)</a:t>
            </a:r>
            <a:endParaRPr b="1"/>
          </a:p>
        </p:txBody>
      </p:sp>
      <p:pic>
        <p:nvPicPr>
          <p:cNvPr id="370" name="Google Shape;370;p61"/>
          <p:cNvPicPr preferRelativeResize="0"/>
          <p:nvPr/>
        </p:nvPicPr>
        <p:blipFill>
          <a:blip r:embed="rId4">
            <a:alphaModFix/>
          </a:blip>
          <a:stretch>
            <a:fillRect/>
          </a:stretch>
        </p:blipFill>
        <p:spPr>
          <a:xfrm>
            <a:off x="2871838" y="1728275"/>
            <a:ext cx="6119760" cy="31859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96" name="Google Shape;96;p17"/>
          <p:cNvPicPr preferRelativeResize="0"/>
          <p:nvPr/>
        </p:nvPicPr>
        <p:blipFill>
          <a:blip r:embed="rId3">
            <a:alphaModFix/>
          </a:blip>
          <a:stretch>
            <a:fillRect/>
          </a:stretch>
        </p:blipFill>
        <p:spPr>
          <a:xfrm>
            <a:off x="1645513" y="1110075"/>
            <a:ext cx="5732076" cy="2497350"/>
          </a:xfrm>
          <a:prstGeom prst="rect">
            <a:avLst/>
          </a:prstGeom>
          <a:noFill/>
          <a:ln>
            <a:noFill/>
          </a:ln>
        </p:spPr>
      </p:pic>
      <p:sp>
        <p:nvSpPr>
          <p:cNvPr id="97" name="Google Shape;97;p17"/>
          <p:cNvSpPr txBox="1"/>
          <p:nvPr/>
        </p:nvSpPr>
        <p:spPr>
          <a:xfrm>
            <a:off x="98250" y="545175"/>
            <a:ext cx="4777500" cy="564900"/>
          </a:xfrm>
          <a:prstGeom prst="rect">
            <a:avLst/>
          </a:prstGeom>
          <a:noFill/>
          <a:ln>
            <a:noFill/>
          </a:ln>
        </p:spPr>
        <p:txBody>
          <a:bodyPr anchorCtr="0" anchor="ctr" bIns="91425" lIns="91425" spcFirstLastPara="1" rIns="91425" wrap="square" tIns="91425">
            <a:noAutofit/>
          </a:bodyPr>
          <a:lstStyle/>
          <a:p>
            <a:pPr indent="0" lvl="0" marL="101600" rtl="0" algn="l">
              <a:lnSpc>
                <a:spcPct val="88888"/>
              </a:lnSpc>
              <a:spcBef>
                <a:spcPts val="2400"/>
              </a:spcBef>
              <a:spcAft>
                <a:spcPts val="1200"/>
              </a:spcAft>
              <a:buNone/>
            </a:pPr>
            <a:r>
              <a:rPr b="1" lang="en" sz="1700">
                <a:latin typeface="Helvetica Neue"/>
                <a:ea typeface="Helvetica Neue"/>
                <a:cs typeface="Helvetica Neue"/>
                <a:sym typeface="Helvetica Neue"/>
              </a:rPr>
              <a:t>Use Azure Pipelines in the visual designer</a:t>
            </a:r>
            <a:endParaRPr b="1" sz="1700">
              <a:latin typeface="Helvetica Neue"/>
              <a:ea typeface="Helvetica Neue"/>
              <a:cs typeface="Helvetica Neue"/>
              <a:sym typeface="Helvetica Neue"/>
            </a:endParaRPr>
          </a:p>
        </p:txBody>
      </p:sp>
      <p:sp>
        <p:nvSpPr>
          <p:cNvPr id="98" name="Google Shape;98;p17"/>
          <p:cNvSpPr txBox="1"/>
          <p:nvPr/>
        </p:nvSpPr>
        <p:spPr>
          <a:xfrm>
            <a:off x="400025" y="3325500"/>
            <a:ext cx="7761900" cy="1818000"/>
          </a:xfrm>
          <a:prstGeom prst="rect">
            <a:avLst/>
          </a:prstGeom>
          <a:noFill/>
          <a:ln>
            <a:noFill/>
          </a:ln>
        </p:spPr>
        <p:txBody>
          <a:bodyPr anchorCtr="0" anchor="t" bIns="91425" lIns="91425" spcFirstLastPara="1" rIns="91425" wrap="square" tIns="91425">
            <a:noAutofit/>
          </a:bodyPr>
          <a:lstStyle/>
          <a:p>
            <a:pPr indent="0" lvl="0" marL="0" rtl="0" algn="l">
              <a:lnSpc>
                <a:spcPct val="104347"/>
              </a:lnSpc>
              <a:spcBef>
                <a:spcPts val="2300"/>
              </a:spcBef>
              <a:spcAft>
                <a:spcPts val="0"/>
              </a:spcAft>
              <a:buNone/>
            </a:pPr>
            <a:r>
              <a:rPr b="1" lang="en" sz="1300">
                <a:latin typeface="Helvetica Neue"/>
                <a:ea typeface="Helvetica Neue"/>
                <a:cs typeface="Helvetica Neue"/>
                <a:sym typeface="Helvetica Neue"/>
              </a:rPr>
              <a:t>B</a:t>
            </a:r>
            <a:r>
              <a:rPr b="1" lang="en" sz="1300">
                <a:latin typeface="Helvetica Neue"/>
                <a:ea typeface="Helvetica Neue"/>
                <a:cs typeface="Helvetica Neue"/>
                <a:sym typeface="Helvetica Neue"/>
              </a:rPr>
              <a:t>enefits of using the visual designer</a:t>
            </a:r>
            <a:br>
              <a:rPr b="1" lang="en" sz="1300">
                <a:latin typeface="Helvetica Neue"/>
                <a:ea typeface="Helvetica Neue"/>
                <a:cs typeface="Helvetica Neue"/>
                <a:sym typeface="Helvetica Neue"/>
              </a:rPr>
            </a:br>
            <a:r>
              <a:rPr lang="en" sz="1200">
                <a:latin typeface="Helvetica Neue"/>
                <a:ea typeface="Helvetica Neue"/>
                <a:cs typeface="Helvetica Neue"/>
                <a:sym typeface="Helvetica Neue"/>
              </a:rPr>
              <a:t>The visual designer is great for users who are new to the world of continuous integration (CI) and continuous delivery (CD).</a:t>
            </a:r>
            <a:endParaRPr sz="1200">
              <a:latin typeface="Helvetica Neue"/>
              <a:ea typeface="Helvetica Neue"/>
              <a:cs typeface="Helvetica Neue"/>
              <a:sym typeface="Helvetica Neue"/>
            </a:endParaRPr>
          </a:p>
          <a:p>
            <a:pPr indent="-304800" lvl="0" marL="825500" rtl="0" algn="l">
              <a:lnSpc>
                <a:spcPct val="115000"/>
              </a:lnSpc>
              <a:spcBef>
                <a:spcPts val="1400"/>
              </a:spcBef>
              <a:spcAft>
                <a:spcPts val="0"/>
              </a:spcAft>
              <a:buSzPts val="1200"/>
              <a:buFont typeface="Helvetica Neue"/>
              <a:buChar char="●"/>
            </a:pPr>
            <a:r>
              <a:rPr lang="en" sz="1200">
                <a:latin typeface="Helvetica Neue"/>
                <a:ea typeface="Helvetica Neue"/>
                <a:cs typeface="Helvetica Neue"/>
                <a:sym typeface="Helvetica Neue"/>
              </a:rPr>
              <a:t>The visual representation of the pipelines makes it easier to get started. </a:t>
            </a:r>
            <a:endParaRPr sz="1200">
              <a:latin typeface="Helvetica Neue"/>
              <a:ea typeface="Helvetica Neue"/>
              <a:cs typeface="Helvetica Neue"/>
              <a:sym typeface="Helvetica Neue"/>
            </a:endParaRPr>
          </a:p>
          <a:p>
            <a:pPr indent="-304800" lvl="0" marL="8255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The visual designer is located in the same hub as the build results. This location makes it easier to switch back and forth and make changes.</a:t>
            </a:r>
            <a:endParaRPr sz="1200">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376" name="Google Shape;376;p62"/>
          <p:cNvPicPr preferRelativeResize="0"/>
          <p:nvPr/>
        </p:nvPicPr>
        <p:blipFill>
          <a:blip r:embed="rId3">
            <a:alphaModFix/>
          </a:blip>
          <a:stretch>
            <a:fillRect/>
          </a:stretch>
        </p:blipFill>
        <p:spPr>
          <a:xfrm>
            <a:off x="152400" y="771450"/>
            <a:ext cx="8763464" cy="4219649"/>
          </a:xfrm>
          <a:prstGeom prst="rect">
            <a:avLst/>
          </a:prstGeom>
          <a:noFill/>
          <a:ln>
            <a:noFill/>
          </a:ln>
        </p:spPr>
      </p:pic>
      <p:sp>
        <p:nvSpPr>
          <p:cNvPr id="377" name="Google Shape;377;p62"/>
          <p:cNvSpPr/>
          <p:nvPr/>
        </p:nvSpPr>
        <p:spPr>
          <a:xfrm>
            <a:off x="1617775" y="4119725"/>
            <a:ext cx="3019800" cy="77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2"/>
          <p:cNvSpPr txBox="1"/>
          <p:nvPr/>
        </p:nvSpPr>
        <p:spPr>
          <a:xfrm>
            <a:off x="4695600" y="3879125"/>
            <a:ext cx="22149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Initialize new repo</a:t>
            </a:r>
            <a:endParaRPr b="1" sz="180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Step2 Add script to repo</a:t>
            </a:r>
            <a:endParaRPr/>
          </a:p>
        </p:txBody>
      </p:sp>
      <p:pic>
        <p:nvPicPr>
          <p:cNvPr id="384" name="Google Shape;384;p63"/>
          <p:cNvPicPr preferRelativeResize="0"/>
          <p:nvPr/>
        </p:nvPicPr>
        <p:blipFill>
          <a:blip r:embed="rId3">
            <a:alphaModFix/>
          </a:blip>
          <a:stretch>
            <a:fillRect/>
          </a:stretch>
        </p:blipFill>
        <p:spPr>
          <a:xfrm>
            <a:off x="152400" y="1128150"/>
            <a:ext cx="8839201" cy="278589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Step2 Add script to repo</a:t>
            </a:r>
            <a:endParaRPr/>
          </a:p>
        </p:txBody>
      </p:sp>
      <p:pic>
        <p:nvPicPr>
          <p:cNvPr id="390" name="Google Shape;390;p64"/>
          <p:cNvPicPr preferRelativeResize="0"/>
          <p:nvPr/>
        </p:nvPicPr>
        <p:blipFill>
          <a:blip r:embed="rId3">
            <a:alphaModFix/>
          </a:blip>
          <a:stretch>
            <a:fillRect/>
          </a:stretch>
        </p:blipFill>
        <p:spPr>
          <a:xfrm>
            <a:off x="152400" y="821225"/>
            <a:ext cx="8839201" cy="3849865"/>
          </a:xfrm>
          <a:prstGeom prst="rect">
            <a:avLst/>
          </a:prstGeom>
          <a:noFill/>
          <a:ln>
            <a:noFill/>
          </a:ln>
        </p:spPr>
      </p:pic>
      <p:cxnSp>
        <p:nvCxnSpPr>
          <p:cNvPr id="391" name="Google Shape;391;p64"/>
          <p:cNvCxnSpPr/>
          <p:nvPr/>
        </p:nvCxnSpPr>
        <p:spPr>
          <a:xfrm rot="10800000">
            <a:off x="2431075" y="1805050"/>
            <a:ext cx="240300" cy="390000"/>
          </a:xfrm>
          <a:prstGeom prst="straightConnector1">
            <a:avLst/>
          </a:prstGeom>
          <a:noFill/>
          <a:ln cap="flat" cmpd="sng" w="28575">
            <a:solidFill>
              <a:srgbClr val="FF0000"/>
            </a:solidFill>
            <a:prstDash val="solid"/>
            <a:round/>
            <a:headEnd len="med" w="med" type="none"/>
            <a:tailEnd len="med" w="med" type="triangle"/>
          </a:ln>
        </p:spPr>
      </p:cxnSp>
      <p:cxnSp>
        <p:nvCxnSpPr>
          <p:cNvPr id="392" name="Google Shape;392;p64"/>
          <p:cNvCxnSpPr/>
          <p:nvPr/>
        </p:nvCxnSpPr>
        <p:spPr>
          <a:xfrm rot="10800000">
            <a:off x="4499850" y="1805050"/>
            <a:ext cx="240300" cy="390000"/>
          </a:xfrm>
          <a:prstGeom prst="straightConnector1">
            <a:avLst/>
          </a:prstGeom>
          <a:noFill/>
          <a:ln cap="flat" cmpd="sng" w="28575">
            <a:solidFill>
              <a:srgbClr val="FF0000"/>
            </a:solidFill>
            <a:prstDash val="solid"/>
            <a:round/>
            <a:headEnd len="med" w="med" type="none"/>
            <a:tailEnd len="med" w="med" type="triangle"/>
          </a:ln>
        </p:spPr>
      </p:cxnSp>
      <p:cxnSp>
        <p:nvCxnSpPr>
          <p:cNvPr id="393" name="Google Shape;393;p64"/>
          <p:cNvCxnSpPr/>
          <p:nvPr/>
        </p:nvCxnSpPr>
        <p:spPr>
          <a:xfrm rot="10800000">
            <a:off x="5174875" y="4396450"/>
            <a:ext cx="240300" cy="390000"/>
          </a:xfrm>
          <a:prstGeom prst="straightConnector1">
            <a:avLst/>
          </a:prstGeom>
          <a:noFill/>
          <a:ln cap="flat" cmpd="sng" w="28575">
            <a:solidFill>
              <a:srgbClr val="FF0000"/>
            </a:solidFill>
            <a:prstDash val="solid"/>
            <a:round/>
            <a:headEnd len="med" w="med" type="none"/>
            <a:tailEnd len="med" w="med" type="triangle"/>
          </a:ln>
        </p:spPr>
      </p:cxnSp>
      <p:sp>
        <p:nvSpPr>
          <p:cNvPr id="394" name="Google Shape;394;p64"/>
          <p:cNvSpPr txBox="1"/>
          <p:nvPr/>
        </p:nvSpPr>
        <p:spPr>
          <a:xfrm>
            <a:off x="2580125" y="2070625"/>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1</a:t>
            </a:r>
            <a:endParaRPr b="1">
              <a:solidFill>
                <a:srgbClr val="FF0000"/>
              </a:solidFill>
            </a:endParaRPr>
          </a:p>
        </p:txBody>
      </p:sp>
      <p:sp>
        <p:nvSpPr>
          <p:cNvPr id="395" name="Google Shape;395;p64"/>
          <p:cNvSpPr txBox="1"/>
          <p:nvPr/>
        </p:nvSpPr>
        <p:spPr>
          <a:xfrm>
            <a:off x="4657175" y="2070625"/>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2</a:t>
            </a:r>
            <a:endParaRPr b="1">
              <a:solidFill>
                <a:srgbClr val="FF0000"/>
              </a:solidFill>
            </a:endParaRPr>
          </a:p>
        </p:txBody>
      </p:sp>
      <p:sp>
        <p:nvSpPr>
          <p:cNvPr id="396" name="Google Shape;396;p64"/>
          <p:cNvSpPr txBox="1"/>
          <p:nvPr/>
        </p:nvSpPr>
        <p:spPr>
          <a:xfrm>
            <a:off x="5357125" y="4671100"/>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3</a:t>
            </a:r>
            <a:endParaRPr b="1">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Step3 Create a build pipeline</a:t>
            </a:r>
            <a:endParaRPr/>
          </a:p>
        </p:txBody>
      </p:sp>
      <p:pic>
        <p:nvPicPr>
          <p:cNvPr id="402" name="Google Shape;402;p65"/>
          <p:cNvPicPr preferRelativeResize="0"/>
          <p:nvPr/>
        </p:nvPicPr>
        <p:blipFill>
          <a:blip r:embed="rId3">
            <a:alphaModFix/>
          </a:blip>
          <a:stretch>
            <a:fillRect/>
          </a:stretch>
        </p:blipFill>
        <p:spPr>
          <a:xfrm>
            <a:off x="152400" y="771450"/>
            <a:ext cx="6700150" cy="4262775"/>
          </a:xfrm>
          <a:prstGeom prst="rect">
            <a:avLst/>
          </a:prstGeom>
          <a:noFill/>
          <a:ln>
            <a:noFill/>
          </a:ln>
        </p:spPr>
      </p:pic>
      <p:sp>
        <p:nvSpPr>
          <p:cNvPr id="403" name="Google Shape;403;p65"/>
          <p:cNvSpPr txBox="1"/>
          <p:nvPr/>
        </p:nvSpPr>
        <p:spPr>
          <a:xfrm>
            <a:off x="2986625" y="3439475"/>
            <a:ext cx="17172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highlight>
                  <a:srgbClr val="FFFFFF"/>
                </a:highlight>
                <a:latin typeface="Helvetica Neue"/>
                <a:ea typeface="Helvetica Neue"/>
                <a:cs typeface="Helvetica Neue"/>
                <a:sym typeface="Helvetica Neue"/>
              </a:rPr>
              <a:t>Select </a:t>
            </a:r>
            <a:r>
              <a:rPr b="1" lang="en" sz="1800">
                <a:solidFill>
                  <a:srgbClr val="FF0000"/>
                </a:solidFill>
                <a:latin typeface="Helvetica Neue"/>
                <a:ea typeface="Helvetica Neue"/>
                <a:cs typeface="Helvetica Neue"/>
                <a:sym typeface="Helvetica Neue"/>
              </a:rPr>
              <a:t>Azure Pipelines</a:t>
            </a:r>
            <a:endParaRPr b="1" sz="180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Step3 Create a build pipeline</a:t>
            </a:r>
            <a:endParaRPr/>
          </a:p>
        </p:txBody>
      </p:sp>
      <p:pic>
        <p:nvPicPr>
          <p:cNvPr id="409" name="Google Shape;409;p66"/>
          <p:cNvPicPr preferRelativeResize="0"/>
          <p:nvPr/>
        </p:nvPicPr>
        <p:blipFill>
          <a:blip r:embed="rId3">
            <a:alphaModFix/>
          </a:blip>
          <a:stretch>
            <a:fillRect/>
          </a:stretch>
        </p:blipFill>
        <p:spPr>
          <a:xfrm>
            <a:off x="135800" y="1061800"/>
            <a:ext cx="6774800" cy="3558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Step3 Create a build pipeline</a:t>
            </a:r>
            <a:endParaRPr/>
          </a:p>
        </p:txBody>
      </p:sp>
      <p:pic>
        <p:nvPicPr>
          <p:cNvPr id="415" name="Google Shape;415;p67"/>
          <p:cNvPicPr preferRelativeResize="0"/>
          <p:nvPr/>
        </p:nvPicPr>
        <p:blipFill>
          <a:blip r:embed="rId3">
            <a:alphaModFix/>
          </a:blip>
          <a:stretch>
            <a:fillRect/>
          </a:stretch>
        </p:blipFill>
        <p:spPr>
          <a:xfrm>
            <a:off x="152400" y="771450"/>
            <a:ext cx="8795008" cy="4219651"/>
          </a:xfrm>
          <a:prstGeom prst="rect">
            <a:avLst/>
          </a:prstGeom>
          <a:noFill/>
          <a:ln>
            <a:noFill/>
          </a:ln>
        </p:spPr>
      </p:pic>
      <p:cxnSp>
        <p:nvCxnSpPr>
          <p:cNvPr id="416" name="Google Shape;416;p67"/>
          <p:cNvCxnSpPr/>
          <p:nvPr/>
        </p:nvCxnSpPr>
        <p:spPr>
          <a:xfrm flipH="1" rot="10800000">
            <a:off x="4073400" y="3099450"/>
            <a:ext cx="456300" cy="348300"/>
          </a:xfrm>
          <a:prstGeom prst="straightConnector1">
            <a:avLst/>
          </a:prstGeom>
          <a:noFill/>
          <a:ln cap="flat" cmpd="sng" w="28575">
            <a:solidFill>
              <a:srgbClr val="FF0000"/>
            </a:solidFill>
            <a:prstDash val="solid"/>
            <a:round/>
            <a:headEnd len="med" w="med" type="none"/>
            <a:tailEnd len="med" w="med" type="triangle"/>
          </a:ln>
        </p:spPr>
      </p:cxnSp>
      <p:sp>
        <p:nvSpPr>
          <p:cNvPr id="417" name="Google Shape;417;p67"/>
          <p:cNvSpPr txBox="1"/>
          <p:nvPr/>
        </p:nvSpPr>
        <p:spPr>
          <a:xfrm>
            <a:off x="3194025" y="3373100"/>
            <a:ext cx="19248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Click use the visual designer</a:t>
            </a:r>
            <a:endParaRPr b="1" sz="180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Step3 Create a build pipeline</a:t>
            </a:r>
            <a:endParaRPr/>
          </a:p>
        </p:txBody>
      </p:sp>
      <p:pic>
        <p:nvPicPr>
          <p:cNvPr id="423" name="Google Shape;423;p68"/>
          <p:cNvPicPr preferRelativeResize="0"/>
          <p:nvPr/>
        </p:nvPicPr>
        <p:blipFill>
          <a:blip r:embed="rId3">
            <a:alphaModFix/>
          </a:blip>
          <a:stretch>
            <a:fillRect/>
          </a:stretch>
        </p:blipFill>
        <p:spPr>
          <a:xfrm>
            <a:off x="152400" y="771450"/>
            <a:ext cx="8839201" cy="3357569"/>
          </a:xfrm>
          <a:prstGeom prst="rect">
            <a:avLst/>
          </a:prstGeom>
          <a:noFill/>
          <a:ln>
            <a:noFill/>
          </a:ln>
        </p:spPr>
      </p:pic>
      <p:cxnSp>
        <p:nvCxnSpPr>
          <p:cNvPr id="424" name="Google Shape;424;p68"/>
          <p:cNvCxnSpPr/>
          <p:nvPr/>
        </p:nvCxnSpPr>
        <p:spPr>
          <a:xfrm rot="10800000">
            <a:off x="5102075" y="3812625"/>
            <a:ext cx="215700" cy="539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Step3 Create a build pipeline</a:t>
            </a:r>
            <a:endParaRPr/>
          </a:p>
        </p:txBody>
      </p:sp>
      <p:pic>
        <p:nvPicPr>
          <p:cNvPr id="430" name="Google Shape;430;p69"/>
          <p:cNvPicPr preferRelativeResize="0"/>
          <p:nvPr/>
        </p:nvPicPr>
        <p:blipFill>
          <a:blip r:embed="rId3">
            <a:alphaModFix/>
          </a:blip>
          <a:stretch>
            <a:fillRect/>
          </a:stretch>
        </p:blipFill>
        <p:spPr>
          <a:xfrm>
            <a:off x="152400" y="771450"/>
            <a:ext cx="7825803" cy="4219649"/>
          </a:xfrm>
          <a:prstGeom prst="rect">
            <a:avLst/>
          </a:prstGeom>
          <a:noFill/>
          <a:ln>
            <a:noFill/>
          </a:ln>
        </p:spPr>
      </p:pic>
      <p:cxnSp>
        <p:nvCxnSpPr>
          <p:cNvPr id="431" name="Google Shape;431;p69"/>
          <p:cNvCxnSpPr/>
          <p:nvPr/>
        </p:nvCxnSpPr>
        <p:spPr>
          <a:xfrm rot="10800000">
            <a:off x="5243225" y="1390200"/>
            <a:ext cx="398100" cy="323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7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Step3 Create a build pipeline</a:t>
            </a:r>
            <a:endParaRPr/>
          </a:p>
        </p:txBody>
      </p:sp>
      <p:pic>
        <p:nvPicPr>
          <p:cNvPr id="437" name="Google Shape;437;p70"/>
          <p:cNvPicPr preferRelativeResize="0"/>
          <p:nvPr/>
        </p:nvPicPr>
        <p:blipFill>
          <a:blip r:embed="rId3">
            <a:alphaModFix/>
          </a:blip>
          <a:stretch>
            <a:fillRect/>
          </a:stretch>
        </p:blipFill>
        <p:spPr>
          <a:xfrm>
            <a:off x="152400" y="771450"/>
            <a:ext cx="8839207" cy="3422700"/>
          </a:xfrm>
          <a:prstGeom prst="rect">
            <a:avLst/>
          </a:prstGeom>
          <a:noFill/>
          <a:ln>
            <a:noFill/>
          </a:ln>
        </p:spPr>
      </p:pic>
      <p:cxnSp>
        <p:nvCxnSpPr>
          <p:cNvPr id="438" name="Google Shape;438;p70"/>
          <p:cNvCxnSpPr/>
          <p:nvPr/>
        </p:nvCxnSpPr>
        <p:spPr>
          <a:xfrm flipH="1">
            <a:off x="4915600" y="2049375"/>
            <a:ext cx="164100" cy="339300"/>
          </a:xfrm>
          <a:prstGeom prst="straightConnector1">
            <a:avLst/>
          </a:prstGeom>
          <a:noFill/>
          <a:ln cap="flat" cmpd="sng" w="28575">
            <a:solidFill>
              <a:srgbClr val="FF0000"/>
            </a:solidFill>
            <a:prstDash val="solid"/>
            <a:round/>
            <a:headEnd len="med" w="med" type="none"/>
            <a:tailEnd len="med" w="med" type="triangle"/>
          </a:ln>
        </p:spPr>
      </p:cxnSp>
      <p:pic>
        <p:nvPicPr>
          <p:cNvPr id="439" name="Google Shape;439;p70"/>
          <p:cNvPicPr preferRelativeResize="0"/>
          <p:nvPr/>
        </p:nvPicPr>
        <p:blipFill>
          <a:blip r:embed="rId4">
            <a:alphaModFix/>
          </a:blip>
          <a:stretch>
            <a:fillRect/>
          </a:stretch>
        </p:blipFill>
        <p:spPr>
          <a:xfrm>
            <a:off x="5207475" y="2544525"/>
            <a:ext cx="3841648" cy="2380075"/>
          </a:xfrm>
          <a:prstGeom prst="rect">
            <a:avLst/>
          </a:prstGeom>
          <a:noFill/>
          <a:ln>
            <a:noFill/>
          </a:ln>
        </p:spPr>
      </p:pic>
      <p:sp>
        <p:nvSpPr>
          <p:cNvPr id="440" name="Google Shape;440;p70"/>
          <p:cNvSpPr txBox="1"/>
          <p:nvPr/>
        </p:nvSpPr>
        <p:spPr>
          <a:xfrm>
            <a:off x="4963550" y="1759150"/>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1</a:t>
            </a:r>
            <a:endParaRPr b="1">
              <a:solidFill>
                <a:srgbClr val="FF0000"/>
              </a:solidFill>
            </a:endParaRPr>
          </a:p>
        </p:txBody>
      </p:sp>
      <p:cxnSp>
        <p:nvCxnSpPr>
          <p:cNvPr id="441" name="Google Shape;441;p70"/>
          <p:cNvCxnSpPr/>
          <p:nvPr/>
        </p:nvCxnSpPr>
        <p:spPr>
          <a:xfrm flipH="1">
            <a:off x="8047075" y="2241725"/>
            <a:ext cx="164100" cy="339300"/>
          </a:xfrm>
          <a:prstGeom prst="straightConnector1">
            <a:avLst/>
          </a:prstGeom>
          <a:noFill/>
          <a:ln cap="flat" cmpd="sng" w="28575">
            <a:solidFill>
              <a:srgbClr val="FF0000"/>
            </a:solidFill>
            <a:prstDash val="solid"/>
            <a:round/>
            <a:headEnd len="med" w="med" type="none"/>
            <a:tailEnd len="med" w="med" type="triangle"/>
          </a:ln>
        </p:spPr>
      </p:cxnSp>
      <p:cxnSp>
        <p:nvCxnSpPr>
          <p:cNvPr id="442" name="Google Shape;442;p70"/>
          <p:cNvCxnSpPr/>
          <p:nvPr/>
        </p:nvCxnSpPr>
        <p:spPr>
          <a:xfrm flipH="1">
            <a:off x="8423100" y="3903625"/>
            <a:ext cx="164100" cy="339300"/>
          </a:xfrm>
          <a:prstGeom prst="straightConnector1">
            <a:avLst/>
          </a:prstGeom>
          <a:noFill/>
          <a:ln cap="flat" cmpd="sng" w="28575">
            <a:solidFill>
              <a:srgbClr val="FF0000"/>
            </a:solidFill>
            <a:prstDash val="solid"/>
            <a:round/>
            <a:headEnd len="med" w="med" type="none"/>
            <a:tailEnd len="med" w="med" type="triangle"/>
          </a:ln>
        </p:spPr>
      </p:cxnSp>
      <p:sp>
        <p:nvSpPr>
          <p:cNvPr id="443" name="Google Shape;443;p70"/>
          <p:cNvSpPr txBox="1"/>
          <p:nvPr/>
        </p:nvSpPr>
        <p:spPr>
          <a:xfrm>
            <a:off x="8047075" y="1919525"/>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2</a:t>
            </a:r>
            <a:endParaRPr b="1">
              <a:solidFill>
                <a:srgbClr val="FF0000"/>
              </a:solidFill>
            </a:endParaRPr>
          </a:p>
        </p:txBody>
      </p:sp>
      <p:sp>
        <p:nvSpPr>
          <p:cNvPr id="444" name="Google Shape;444;p70"/>
          <p:cNvSpPr txBox="1"/>
          <p:nvPr/>
        </p:nvSpPr>
        <p:spPr>
          <a:xfrm>
            <a:off x="8455050" y="3573450"/>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3</a:t>
            </a:r>
            <a:endParaRPr b="1">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Google Shape;449;p71"/>
          <p:cNvPicPr preferRelativeResize="0"/>
          <p:nvPr/>
        </p:nvPicPr>
        <p:blipFill>
          <a:blip r:embed="rId3">
            <a:alphaModFix/>
          </a:blip>
          <a:stretch>
            <a:fillRect/>
          </a:stretch>
        </p:blipFill>
        <p:spPr>
          <a:xfrm>
            <a:off x="98250" y="715550"/>
            <a:ext cx="7361526" cy="4328649"/>
          </a:xfrm>
          <a:prstGeom prst="rect">
            <a:avLst/>
          </a:prstGeom>
          <a:noFill/>
          <a:ln>
            <a:noFill/>
          </a:ln>
        </p:spPr>
      </p:pic>
      <p:sp>
        <p:nvSpPr>
          <p:cNvPr id="450" name="Google Shape;450;p7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Step3 Create a build pipeline</a:t>
            </a:r>
            <a:endParaRPr/>
          </a:p>
        </p:txBody>
      </p:sp>
      <p:cxnSp>
        <p:nvCxnSpPr>
          <p:cNvPr id="451" name="Google Shape;451;p71"/>
          <p:cNvCxnSpPr/>
          <p:nvPr/>
        </p:nvCxnSpPr>
        <p:spPr>
          <a:xfrm flipH="1" rot="10800000">
            <a:off x="3250725" y="2556200"/>
            <a:ext cx="235200" cy="371700"/>
          </a:xfrm>
          <a:prstGeom prst="straightConnector1">
            <a:avLst/>
          </a:prstGeom>
          <a:noFill/>
          <a:ln cap="flat" cmpd="sng" w="28575">
            <a:solidFill>
              <a:srgbClr val="FF0000"/>
            </a:solidFill>
            <a:prstDash val="solid"/>
            <a:round/>
            <a:headEnd len="med" w="med" type="none"/>
            <a:tailEnd len="med" w="med" type="triangle"/>
          </a:ln>
        </p:spPr>
      </p:cxnSp>
      <p:cxnSp>
        <p:nvCxnSpPr>
          <p:cNvPr id="452" name="Google Shape;452;p71"/>
          <p:cNvCxnSpPr/>
          <p:nvPr/>
        </p:nvCxnSpPr>
        <p:spPr>
          <a:xfrm flipH="1">
            <a:off x="4636825" y="2806975"/>
            <a:ext cx="490800" cy="145800"/>
          </a:xfrm>
          <a:prstGeom prst="straightConnector1">
            <a:avLst/>
          </a:prstGeom>
          <a:noFill/>
          <a:ln cap="flat" cmpd="sng" w="28575">
            <a:solidFill>
              <a:srgbClr val="FF0000"/>
            </a:solidFill>
            <a:prstDash val="solid"/>
            <a:round/>
            <a:headEnd len="med" w="med" type="none"/>
            <a:tailEnd len="med" w="med" type="triangle"/>
          </a:ln>
        </p:spPr>
      </p:cxnSp>
      <p:sp>
        <p:nvSpPr>
          <p:cNvPr id="453" name="Google Shape;453;p71"/>
          <p:cNvSpPr txBox="1"/>
          <p:nvPr/>
        </p:nvSpPr>
        <p:spPr>
          <a:xfrm>
            <a:off x="3078675" y="2861325"/>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1</a:t>
            </a:r>
            <a:endParaRPr b="1">
              <a:solidFill>
                <a:srgbClr val="FF0000"/>
              </a:solidFill>
            </a:endParaRPr>
          </a:p>
        </p:txBody>
      </p:sp>
      <p:sp>
        <p:nvSpPr>
          <p:cNvPr id="454" name="Google Shape;454;p71"/>
          <p:cNvSpPr txBox="1"/>
          <p:nvPr/>
        </p:nvSpPr>
        <p:spPr>
          <a:xfrm>
            <a:off x="5084025" y="2614400"/>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2</a:t>
            </a:r>
            <a:endParaRPr b="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04" name="Google Shape;104;p18"/>
          <p:cNvPicPr preferRelativeResize="0"/>
          <p:nvPr/>
        </p:nvPicPr>
        <p:blipFill>
          <a:blip r:embed="rId3">
            <a:alphaModFix/>
          </a:blip>
          <a:stretch>
            <a:fillRect/>
          </a:stretch>
        </p:blipFill>
        <p:spPr>
          <a:xfrm>
            <a:off x="871725" y="731325"/>
            <a:ext cx="7400525" cy="43134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Step3 Create a build pipeline</a:t>
            </a:r>
            <a:endParaRPr/>
          </a:p>
        </p:txBody>
      </p:sp>
      <p:pic>
        <p:nvPicPr>
          <p:cNvPr id="460" name="Google Shape;460;p72"/>
          <p:cNvPicPr preferRelativeResize="0"/>
          <p:nvPr/>
        </p:nvPicPr>
        <p:blipFill>
          <a:blip r:embed="rId3">
            <a:alphaModFix/>
          </a:blip>
          <a:stretch>
            <a:fillRect/>
          </a:stretch>
        </p:blipFill>
        <p:spPr>
          <a:xfrm>
            <a:off x="152400" y="771450"/>
            <a:ext cx="6973193" cy="4219649"/>
          </a:xfrm>
          <a:prstGeom prst="rect">
            <a:avLst/>
          </a:prstGeom>
          <a:noFill/>
          <a:ln>
            <a:noFill/>
          </a:ln>
        </p:spPr>
      </p:pic>
      <p:pic>
        <p:nvPicPr>
          <p:cNvPr id="461" name="Google Shape;461;p72"/>
          <p:cNvPicPr preferRelativeResize="0"/>
          <p:nvPr/>
        </p:nvPicPr>
        <p:blipFill>
          <a:blip r:embed="rId4">
            <a:alphaModFix/>
          </a:blip>
          <a:stretch>
            <a:fillRect/>
          </a:stretch>
        </p:blipFill>
        <p:spPr>
          <a:xfrm>
            <a:off x="4811975" y="2017425"/>
            <a:ext cx="4253149" cy="3053549"/>
          </a:xfrm>
          <a:prstGeom prst="rect">
            <a:avLst/>
          </a:prstGeom>
          <a:noFill/>
          <a:ln>
            <a:noFill/>
          </a:ln>
        </p:spPr>
      </p:pic>
      <p:cxnSp>
        <p:nvCxnSpPr>
          <p:cNvPr id="462" name="Google Shape;462;p72"/>
          <p:cNvCxnSpPr/>
          <p:nvPr/>
        </p:nvCxnSpPr>
        <p:spPr>
          <a:xfrm flipH="1">
            <a:off x="6469400" y="1889625"/>
            <a:ext cx="127800" cy="1046400"/>
          </a:xfrm>
          <a:prstGeom prst="straightConnector1">
            <a:avLst/>
          </a:prstGeom>
          <a:noFill/>
          <a:ln cap="flat" cmpd="sng" w="28575">
            <a:solidFill>
              <a:srgbClr val="FF0000"/>
            </a:solidFill>
            <a:prstDash val="solid"/>
            <a:round/>
            <a:headEnd len="med" w="med" type="none"/>
            <a:tailEnd len="med" w="med" type="triangle"/>
          </a:ln>
        </p:spPr>
      </p:cxnSp>
      <p:sp>
        <p:nvSpPr>
          <p:cNvPr id="463" name="Google Shape;463;p72"/>
          <p:cNvSpPr txBox="1"/>
          <p:nvPr/>
        </p:nvSpPr>
        <p:spPr>
          <a:xfrm>
            <a:off x="6549275" y="2081300"/>
            <a:ext cx="1605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See YAML script</a:t>
            </a:r>
            <a:endParaRPr b="1">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Step4 Publish an artifact from your build</a:t>
            </a:r>
            <a:endParaRPr/>
          </a:p>
        </p:txBody>
      </p:sp>
      <p:sp>
        <p:nvSpPr>
          <p:cNvPr id="469" name="Google Shape;469;p73"/>
          <p:cNvSpPr txBox="1"/>
          <p:nvPr/>
        </p:nvSpPr>
        <p:spPr>
          <a:xfrm>
            <a:off x="98250" y="718825"/>
            <a:ext cx="8583600" cy="4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highlight>
                  <a:srgbClr val="FFFFFF"/>
                </a:highlight>
                <a:latin typeface="Helvetica Neue"/>
                <a:ea typeface="Helvetica Neue"/>
                <a:cs typeface="Helvetica Neue"/>
                <a:sym typeface="Helvetica Neue"/>
              </a:rPr>
              <a:t>A typical build produces an artifact that can then be deployed to various stages in a release.</a:t>
            </a:r>
            <a:endParaRPr b="1" sz="1500"/>
          </a:p>
        </p:txBody>
      </p:sp>
      <p:pic>
        <p:nvPicPr>
          <p:cNvPr id="470" name="Google Shape;470;p73"/>
          <p:cNvPicPr preferRelativeResize="0"/>
          <p:nvPr/>
        </p:nvPicPr>
        <p:blipFill>
          <a:blip r:embed="rId3">
            <a:alphaModFix/>
          </a:blip>
          <a:stretch>
            <a:fillRect/>
          </a:stretch>
        </p:blipFill>
        <p:spPr>
          <a:xfrm>
            <a:off x="136425" y="1222700"/>
            <a:ext cx="8272023" cy="3715775"/>
          </a:xfrm>
          <a:prstGeom prst="rect">
            <a:avLst/>
          </a:prstGeom>
          <a:noFill/>
          <a:ln>
            <a:noFill/>
          </a:ln>
        </p:spPr>
      </p:pic>
      <p:cxnSp>
        <p:nvCxnSpPr>
          <p:cNvPr id="471" name="Google Shape;471;p73"/>
          <p:cNvCxnSpPr/>
          <p:nvPr/>
        </p:nvCxnSpPr>
        <p:spPr>
          <a:xfrm flipH="1" rot="10800000">
            <a:off x="7212825" y="2588800"/>
            <a:ext cx="235200" cy="371700"/>
          </a:xfrm>
          <a:prstGeom prst="straightConnector1">
            <a:avLst/>
          </a:prstGeom>
          <a:noFill/>
          <a:ln cap="flat" cmpd="sng" w="28575">
            <a:solidFill>
              <a:srgbClr val="FF0000"/>
            </a:solidFill>
            <a:prstDash val="solid"/>
            <a:round/>
            <a:headEnd len="med" w="med" type="none"/>
            <a:tailEnd len="med" w="med" type="triangle"/>
          </a:ln>
        </p:spPr>
      </p:cxnSp>
      <p:cxnSp>
        <p:nvCxnSpPr>
          <p:cNvPr id="472" name="Google Shape;472;p73"/>
          <p:cNvCxnSpPr/>
          <p:nvPr/>
        </p:nvCxnSpPr>
        <p:spPr>
          <a:xfrm flipH="1">
            <a:off x="7883075" y="3079650"/>
            <a:ext cx="295500" cy="359100"/>
          </a:xfrm>
          <a:prstGeom prst="straightConnector1">
            <a:avLst/>
          </a:prstGeom>
          <a:noFill/>
          <a:ln cap="flat" cmpd="sng" w="28575">
            <a:solidFill>
              <a:srgbClr val="FF0000"/>
            </a:solidFill>
            <a:prstDash val="solid"/>
            <a:round/>
            <a:headEnd len="med" w="med" type="none"/>
            <a:tailEnd len="med" w="med" type="triangle"/>
          </a:ln>
        </p:spPr>
      </p:cxnSp>
      <p:sp>
        <p:nvSpPr>
          <p:cNvPr id="473" name="Google Shape;473;p73"/>
          <p:cNvSpPr txBox="1"/>
          <p:nvPr/>
        </p:nvSpPr>
        <p:spPr>
          <a:xfrm>
            <a:off x="7082925" y="2885588"/>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1</a:t>
            </a:r>
            <a:endParaRPr b="1">
              <a:solidFill>
                <a:srgbClr val="FF0000"/>
              </a:solidFill>
            </a:endParaRPr>
          </a:p>
        </p:txBody>
      </p:sp>
      <p:sp>
        <p:nvSpPr>
          <p:cNvPr id="474" name="Google Shape;474;p73"/>
          <p:cNvSpPr txBox="1"/>
          <p:nvPr/>
        </p:nvSpPr>
        <p:spPr>
          <a:xfrm>
            <a:off x="8043350" y="2774413"/>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2</a:t>
            </a:r>
            <a:endParaRPr b="1">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 Step4 Publish an artifact from your build</a:t>
            </a:r>
            <a:endParaRPr/>
          </a:p>
        </p:txBody>
      </p:sp>
      <p:pic>
        <p:nvPicPr>
          <p:cNvPr id="480" name="Google Shape;480;p74"/>
          <p:cNvPicPr preferRelativeResize="0"/>
          <p:nvPr/>
        </p:nvPicPr>
        <p:blipFill>
          <a:blip r:embed="rId3">
            <a:alphaModFix/>
          </a:blip>
          <a:stretch>
            <a:fillRect/>
          </a:stretch>
        </p:blipFill>
        <p:spPr>
          <a:xfrm>
            <a:off x="152400" y="771450"/>
            <a:ext cx="8839202" cy="3726330"/>
          </a:xfrm>
          <a:prstGeom prst="rect">
            <a:avLst/>
          </a:prstGeom>
          <a:noFill/>
          <a:ln>
            <a:noFill/>
          </a:ln>
        </p:spPr>
      </p:pic>
      <p:sp>
        <p:nvSpPr>
          <p:cNvPr id="481" name="Google Shape;481;p74"/>
          <p:cNvSpPr/>
          <p:nvPr/>
        </p:nvSpPr>
        <p:spPr>
          <a:xfrm>
            <a:off x="4424775" y="1162825"/>
            <a:ext cx="2116500" cy="3450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4"/>
          <p:cNvSpPr txBox="1"/>
          <p:nvPr/>
        </p:nvSpPr>
        <p:spPr>
          <a:xfrm>
            <a:off x="599075" y="3191475"/>
            <a:ext cx="3694800" cy="17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0000"/>
                </a:solidFill>
                <a:highlight>
                  <a:srgbClr val="FFFFFF"/>
                </a:highlight>
                <a:latin typeface="Helvetica Neue"/>
                <a:ea typeface="Helvetica Neue"/>
                <a:cs typeface="Helvetica Neue"/>
                <a:sym typeface="Helvetica Neue"/>
              </a:rPr>
              <a:t>Artifacts are the files that you want your build to produce. Artifacts can be nearly anything your team needs to test or deploy your app. For example, you've got a .DLL and .EXE executable files and .PDB symbols file of a C# or C++ .NET Windows app.</a:t>
            </a:r>
            <a:endParaRPr b="1" sz="150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7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Step5 Enable Continuous Integration (CI)</a:t>
            </a:r>
            <a:endParaRPr/>
          </a:p>
        </p:txBody>
      </p:sp>
      <p:sp>
        <p:nvSpPr>
          <p:cNvPr id="488" name="Google Shape;488;p75"/>
          <p:cNvSpPr txBox="1"/>
          <p:nvPr/>
        </p:nvSpPr>
        <p:spPr>
          <a:xfrm>
            <a:off x="27450" y="694850"/>
            <a:ext cx="9089100" cy="69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highlight>
                  <a:srgbClr val="FFFFFF"/>
                </a:highlight>
                <a:latin typeface="Helvetica Neue"/>
                <a:ea typeface="Helvetica Neue"/>
                <a:cs typeface="Helvetica Neue"/>
                <a:sym typeface="Helvetica Neue"/>
              </a:rPr>
              <a:t>A continuous integration trigger on a build pipeline indicates that the system should automatically queue a new build whenever a code change is committed. You can make the trigger more general or more specific, and also schedule your build (for example, on a nightly basis)</a:t>
            </a:r>
            <a:endParaRPr b="1"/>
          </a:p>
        </p:txBody>
      </p:sp>
      <p:pic>
        <p:nvPicPr>
          <p:cNvPr id="489" name="Google Shape;489;p75"/>
          <p:cNvPicPr preferRelativeResize="0"/>
          <p:nvPr/>
        </p:nvPicPr>
        <p:blipFill>
          <a:blip r:embed="rId3">
            <a:alphaModFix/>
          </a:blip>
          <a:stretch>
            <a:fillRect/>
          </a:stretch>
        </p:blipFill>
        <p:spPr>
          <a:xfrm>
            <a:off x="152400" y="1538750"/>
            <a:ext cx="8068960" cy="3452351"/>
          </a:xfrm>
          <a:prstGeom prst="rect">
            <a:avLst/>
          </a:prstGeom>
          <a:noFill/>
          <a:ln>
            <a:noFill/>
          </a:ln>
        </p:spPr>
      </p:pic>
      <p:cxnSp>
        <p:nvCxnSpPr>
          <p:cNvPr id="490" name="Google Shape;490;p75"/>
          <p:cNvCxnSpPr/>
          <p:nvPr/>
        </p:nvCxnSpPr>
        <p:spPr>
          <a:xfrm rot="10800000">
            <a:off x="5643325" y="3167450"/>
            <a:ext cx="107400" cy="472800"/>
          </a:xfrm>
          <a:prstGeom prst="straightConnector1">
            <a:avLst/>
          </a:prstGeom>
          <a:noFill/>
          <a:ln cap="flat" cmpd="sng" w="28575">
            <a:solidFill>
              <a:srgbClr val="FF0000"/>
            </a:solidFill>
            <a:prstDash val="solid"/>
            <a:round/>
            <a:headEnd len="med" w="med" type="none"/>
            <a:tailEnd len="med" w="med" type="triangle"/>
          </a:ln>
        </p:spPr>
      </p:cxnSp>
      <p:sp>
        <p:nvSpPr>
          <p:cNvPr id="491" name="Google Shape;491;p75"/>
          <p:cNvSpPr txBox="1"/>
          <p:nvPr/>
        </p:nvSpPr>
        <p:spPr>
          <a:xfrm>
            <a:off x="5643325" y="3541813"/>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1</a:t>
            </a:r>
            <a:endParaRPr b="1">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Step6 Save and queue the build</a:t>
            </a:r>
            <a:endParaRPr/>
          </a:p>
        </p:txBody>
      </p:sp>
      <p:pic>
        <p:nvPicPr>
          <p:cNvPr id="497" name="Google Shape;497;p76"/>
          <p:cNvPicPr preferRelativeResize="0"/>
          <p:nvPr/>
        </p:nvPicPr>
        <p:blipFill>
          <a:blip r:embed="rId3">
            <a:alphaModFix/>
          </a:blip>
          <a:stretch>
            <a:fillRect/>
          </a:stretch>
        </p:blipFill>
        <p:spPr>
          <a:xfrm>
            <a:off x="152400" y="771450"/>
            <a:ext cx="8839202" cy="3369720"/>
          </a:xfrm>
          <a:prstGeom prst="rect">
            <a:avLst/>
          </a:prstGeom>
          <a:noFill/>
          <a:ln>
            <a:noFill/>
          </a:ln>
        </p:spPr>
      </p:pic>
      <p:pic>
        <p:nvPicPr>
          <p:cNvPr id="498" name="Google Shape;498;p76"/>
          <p:cNvPicPr preferRelativeResize="0"/>
          <p:nvPr/>
        </p:nvPicPr>
        <p:blipFill>
          <a:blip r:embed="rId4">
            <a:alphaModFix/>
          </a:blip>
          <a:stretch>
            <a:fillRect/>
          </a:stretch>
        </p:blipFill>
        <p:spPr>
          <a:xfrm>
            <a:off x="4854425" y="1421175"/>
            <a:ext cx="3547124" cy="3671225"/>
          </a:xfrm>
          <a:prstGeom prst="rect">
            <a:avLst/>
          </a:prstGeom>
          <a:noFill/>
          <a:ln>
            <a:noFill/>
          </a:ln>
        </p:spPr>
      </p:pic>
      <p:cxnSp>
        <p:nvCxnSpPr>
          <p:cNvPr id="499" name="Google Shape;499;p76"/>
          <p:cNvCxnSpPr/>
          <p:nvPr/>
        </p:nvCxnSpPr>
        <p:spPr>
          <a:xfrm flipH="1" rot="10800000">
            <a:off x="3523025" y="1421175"/>
            <a:ext cx="198600" cy="472800"/>
          </a:xfrm>
          <a:prstGeom prst="straightConnector1">
            <a:avLst/>
          </a:prstGeom>
          <a:noFill/>
          <a:ln cap="flat" cmpd="sng" w="28575">
            <a:solidFill>
              <a:srgbClr val="FF0000"/>
            </a:solidFill>
            <a:prstDash val="solid"/>
            <a:round/>
            <a:headEnd len="med" w="med" type="none"/>
            <a:tailEnd len="med" w="med" type="triangle"/>
          </a:ln>
        </p:spPr>
      </p:cxnSp>
      <p:cxnSp>
        <p:nvCxnSpPr>
          <p:cNvPr id="500" name="Google Shape;500;p76"/>
          <p:cNvCxnSpPr/>
          <p:nvPr/>
        </p:nvCxnSpPr>
        <p:spPr>
          <a:xfrm>
            <a:off x="7218625" y="4408700"/>
            <a:ext cx="120900" cy="437400"/>
          </a:xfrm>
          <a:prstGeom prst="straightConnector1">
            <a:avLst/>
          </a:prstGeom>
          <a:noFill/>
          <a:ln cap="flat" cmpd="sng" w="28575">
            <a:solidFill>
              <a:srgbClr val="FF0000"/>
            </a:solidFill>
            <a:prstDash val="solid"/>
            <a:round/>
            <a:headEnd len="med" w="med" type="none"/>
            <a:tailEnd len="med" w="med" type="triangle"/>
          </a:ln>
        </p:spPr>
      </p:cxnSp>
      <p:sp>
        <p:nvSpPr>
          <p:cNvPr id="501" name="Google Shape;501;p76"/>
          <p:cNvSpPr txBox="1"/>
          <p:nvPr/>
        </p:nvSpPr>
        <p:spPr>
          <a:xfrm>
            <a:off x="3356525" y="1806263"/>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1</a:t>
            </a:r>
            <a:endParaRPr b="1">
              <a:solidFill>
                <a:srgbClr val="FF0000"/>
              </a:solidFill>
            </a:endParaRPr>
          </a:p>
        </p:txBody>
      </p:sp>
      <p:sp>
        <p:nvSpPr>
          <p:cNvPr id="502" name="Google Shape;502;p76"/>
          <p:cNvSpPr txBox="1"/>
          <p:nvPr/>
        </p:nvSpPr>
        <p:spPr>
          <a:xfrm>
            <a:off x="7040450" y="4087763"/>
            <a:ext cx="36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2</a:t>
            </a:r>
            <a:endParaRPr b="1">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pic>
        <p:nvPicPr>
          <p:cNvPr id="507" name="Google Shape;507;p77"/>
          <p:cNvPicPr preferRelativeResize="0"/>
          <p:nvPr/>
        </p:nvPicPr>
        <p:blipFill>
          <a:blip r:embed="rId3">
            <a:alphaModFix/>
          </a:blip>
          <a:stretch>
            <a:fillRect/>
          </a:stretch>
        </p:blipFill>
        <p:spPr>
          <a:xfrm>
            <a:off x="2509900" y="1107600"/>
            <a:ext cx="5123177" cy="3951024"/>
          </a:xfrm>
          <a:prstGeom prst="rect">
            <a:avLst/>
          </a:prstGeom>
          <a:noFill/>
          <a:ln>
            <a:noFill/>
          </a:ln>
        </p:spPr>
      </p:pic>
      <p:sp>
        <p:nvSpPr>
          <p:cNvPr id="508" name="Google Shape;508;p7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Step6 Save and queue the build</a:t>
            </a:r>
            <a:endParaRPr/>
          </a:p>
        </p:txBody>
      </p:sp>
      <p:pic>
        <p:nvPicPr>
          <p:cNvPr id="509" name="Google Shape;509;p77"/>
          <p:cNvPicPr preferRelativeResize="0"/>
          <p:nvPr/>
        </p:nvPicPr>
        <p:blipFill>
          <a:blip r:embed="rId4">
            <a:alphaModFix/>
          </a:blip>
          <a:stretch>
            <a:fillRect/>
          </a:stretch>
        </p:blipFill>
        <p:spPr>
          <a:xfrm>
            <a:off x="48775" y="711000"/>
            <a:ext cx="2420826" cy="2354651"/>
          </a:xfrm>
          <a:prstGeom prst="rect">
            <a:avLst/>
          </a:prstGeom>
          <a:noFill/>
          <a:ln>
            <a:noFill/>
          </a:ln>
        </p:spPr>
      </p:pic>
      <p:cxnSp>
        <p:nvCxnSpPr>
          <p:cNvPr id="510" name="Google Shape;510;p77"/>
          <p:cNvCxnSpPr>
            <a:stCxn id="511" idx="1"/>
          </p:cNvCxnSpPr>
          <p:nvPr/>
        </p:nvCxnSpPr>
        <p:spPr>
          <a:xfrm flipH="1">
            <a:off x="1232175" y="909300"/>
            <a:ext cx="597600" cy="235500"/>
          </a:xfrm>
          <a:prstGeom prst="straightConnector1">
            <a:avLst/>
          </a:prstGeom>
          <a:noFill/>
          <a:ln cap="flat" cmpd="sng" w="28575">
            <a:solidFill>
              <a:srgbClr val="FF0000"/>
            </a:solidFill>
            <a:prstDash val="solid"/>
            <a:round/>
            <a:headEnd len="med" w="med" type="none"/>
            <a:tailEnd len="med" w="med" type="triangle"/>
          </a:ln>
        </p:spPr>
      </p:cxnSp>
      <p:sp>
        <p:nvSpPr>
          <p:cNvPr id="511" name="Google Shape;511;p77"/>
          <p:cNvSpPr txBox="1"/>
          <p:nvPr/>
        </p:nvSpPr>
        <p:spPr>
          <a:xfrm>
            <a:off x="1829775" y="711000"/>
            <a:ext cx="21165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Click to see build</a:t>
            </a:r>
            <a:endParaRPr b="1" sz="1800">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Step6 Save and queue the build</a:t>
            </a:r>
            <a:endParaRPr/>
          </a:p>
        </p:txBody>
      </p:sp>
      <p:pic>
        <p:nvPicPr>
          <p:cNvPr id="517" name="Google Shape;517;p78"/>
          <p:cNvPicPr preferRelativeResize="0"/>
          <p:nvPr/>
        </p:nvPicPr>
        <p:blipFill>
          <a:blip r:embed="rId3">
            <a:alphaModFix/>
          </a:blip>
          <a:stretch>
            <a:fillRect/>
          </a:stretch>
        </p:blipFill>
        <p:spPr>
          <a:xfrm>
            <a:off x="152400" y="771450"/>
            <a:ext cx="7132333" cy="421965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Step6 Save and queue the build</a:t>
            </a:r>
            <a:endParaRPr/>
          </a:p>
        </p:txBody>
      </p:sp>
      <p:pic>
        <p:nvPicPr>
          <p:cNvPr id="523" name="Google Shape;523;p79"/>
          <p:cNvPicPr preferRelativeResize="0"/>
          <p:nvPr/>
        </p:nvPicPr>
        <p:blipFill>
          <a:blip r:embed="rId3">
            <a:alphaModFix/>
          </a:blip>
          <a:stretch>
            <a:fillRect/>
          </a:stretch>
        </p:blipFill>
        <p:spPr>
          <a:xfrm>
            <a:off x="152400" y="771450"/>
            <a:ext cx="8360766" cy="421964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pic>
        <p:nvPicPr>
          <p:cNvPr id="528" name="Google Shape;528;p80"/>
          <p:cNvPicPr preferRelativeResize="0"/>
          <p:nvPr/>
        </p:nvPicPr>
        <p:blipFill>
          <a:blip r:embed="rId3">
            <a:alphaModFix/>
          </a:blip>
          <a:stretch>
            <a:fillRect/>
          </a:stretch>
        </p:blipFill>
        <p:spPr>
          <a:xfrm>
            <a:off x="152400" y="771450"/>
            <a:ext cx="4034580" cy="4219652"/>
          </a:xfrm>
          <a:prstGeom prst="rect">
            <a:avLst/>
          </a:prstGeom>
          <a:noFill/>
          <a:ln>
            <a:noFill/>
          </a:ln>
        </p:spPr>
      </p:pic>
      <p:sp>
        <p:nvSpPr>
          <p:cNvPr id="529" name="Google Shape;529;p8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Step7 See Summary</a:t>
            </a:r>
            <a:endParaRPr/>
          </a:p>
        </p:txBody>
      </p:sp>
      <p:sp>
        <p:nvSpPr>
          <p:cNvPr id="530" name="Google Shape;530;p80"/>
          <p:cNvSpPr txBox="1"/>
          <p:nvPr/>
        </p:nvSpPr>
        <p:spPr>
          <a:xfrm>
            <a:off x="2245125" y="2440000"/>
            <a:ext cx="27630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highlight>
                  <a:srgbClr val="FFFFFF"/>
                </a:highlight>
                <a:latin typeface="Helvetica Neue"/>
                <a:ea typeface="Helvetica Neue"/>
                <a:cs typeface="Helvetica Neue"/>
                <a:sym typeface="Helvetica Neue"/>
              </a:rPr>
              <a:t>The script is published as an artifact.</a:t>
            </a:r>
            <a:endParaRPr b="1" sz="1800">
              <a:solidFill>
                <a:srgbClr val="FF0000"/>
              </a:solidFill>
            </a:endParaRPr>
          </a:p>
        </p:txBody>
      </p:sp>
      <p:cxnSp>
        <p:nvCxnSpPr>
          <p:cNvPr id="531" name="Google Shape;531;p80"/>
          <p:cNvCxnSpPr/>
          <p:nvPr/>
        </p:nvCxnSpPr>
        <p:spPr>
          <a:xfrm flipH="1">
            <a:off x="1413625" y="2785400"/>
            <a:ext cx="935100" cy="149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8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Step8 Add some variable and commit change to your script</a:t>
            </a:r>
            <a:endParaRPr/>
          </a:p>
        </p:txBody>
      </p:sp>
      <p:sp>
        <p:nvSpPr>
          <p:cNvPr id="537" name="Google Shape;537;p81"/>
          <p:cNvSpPr txBox="1"/>
          <p:nvPr/>
        </p:nvSpPr>
        <p:spPr>
          <a:xfrm>
            <a:off x="25800" y="619050"/>
            <a:ext cx="9092400" cy="60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highlight>
                  <a:srgbClr val="FFFFFF"/>
                </a:highlight>
                <a:latin typeface="Helvetica Neue"/>
                <a:ea typeface="Helvetica Neue"/>
                <a:cs typeface="Helvetica Neue"/>
                <a:sym typeface="Helvetica Neue"/>
              </a:rPr>
              <a:t>We'll pass some build variables to the script to make our pipeline a bit more interesting. Then we'll commit a change to a script and watch the CI pipeline run automatically to validate the change.</a:t>
            </a:r>
            <a:endParaRPr b="1"/>
          </a:p>
        </p:txBody>
      </p:sp>
      <p:pic>
        <p:nvPicPr>
          <p:cNvPr id="538" name="Google Shape;538;p81"/>
          <p:cNvPicPr preferRelativeResize="0"/>
          <p:nvPr/>
        </p:nvPicPr>
        <p:blipFill>
          <a:blip r:embed="rId3">
            <a:alphaModFix/>
          </a:blip>
          <a:stretch>
            <a:fillRect/>
          </a:stretch>
        </p:blipFill>
        <p:spPr>
          <a:xfrm>
            <a:off x="152400" y="1374150"/>
            <a:ext cx="8839203" cy="3316373"/>
          </a:xfrm>
          <a:prstGeom prst="rect">
            <a:avLst/>
          </a:prstGeom>
          <a:noFill/>
          <a:ln>
            <a:noFill/>
          </a:ln>
        </p:spPr>
      </p:pic>
      <p:cxnSp>
        <p:nvCxnSpPr>
          <p:cNvPr id="539" name="Google Shape;539;p81"/>
          <p:cNvCxnSpPr/>
          <p:nvPr/>
        </p:nvCxnSpPr>
        <p:spPr>
          <a:xfrm flipH="1">
            <a:off x="2216625" y="1374150"/>
            <a:ext cx="935100" cy="149100"/>
          </a:xfrm>
          <a:prstGeom prst="straightConnector1">
            <a:avLst/>
          </a:prstGeom>
          <a:noFill/>
          <a:ln cap="flat" cmpd="sng" w="28575">
            <a:solidFill>
              <a:srgbClr val="FF0000"/>
            </a:solidFill>
            <a:prstDash val="solid"/>
            <a:round/>
            <a:headEnd len="med" w="med" type="none"/>
            <a:tailEnd len="med" w="med" type="triangle"/>
          </a:ln>
        </p:spPr>
      </p:cxnSp>
      <p:sp>
        <p:nvSpPr>
          <p:cNvPr id="540" name="Google Shape;540;p81"/>
          <p:cNvSpPr txBox="1"/>
          <p:nvPr/>
        </p:nvSpPr>
        <p:spPr>
          <a:xfrm>
            <a:off x="3130050" y="1134725"/>
            <a:ext cx="28797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highlight>
                  <a:srgbClr val="FFFFFF"/>
                </a:highlight>
                <a:latin typeface="Helvetica Neue"/>
                <a:ea typeface="Helvetica Neue"/>
                <a:cs typeface="Helvetica Neue"/>
                <a:sym typeface="Helvetica Neue"/>
              </a:rPr>
              <a:t>1. </a:t>
            </a:r>
            <a:r>
              <a:rPr b="1" lang="en" sz="1800">
                <a:solidFill>
                  <a:srgbClr val="FF0000"/>
                </a:solidFill>
                <a:highlight>
                  <a:srgbClr val="FFFFFF"/>
                </a:highlight>
                <a:latin typeface="Helvetica Neue"/>
                <a:ea typeface="Helvetica Neue"/>
                <a:cs typeface="Helvetica Neue"/>
                <a:sym typeface="Helvetica Neue"/>
              </a:rPr>
              <a:t>Edit the build pipeline</a:t>
            </a:r>
            <a:endParaRPr b="1" sz="1800">
              <a:solidFill>
                <a:srgbClr val="FF0000"/>
              </a:solidFill>
            </a:endParaRPr>
          </a:p>
        </p:txBody>
      </p:sp>
      <p:sp>
        <p:nvSpPr>
          <p:cNvPr id="541" name="Google Shape;541;p81"/>
          <p:cNvSpPr txBox="1"/>
          <p:nvPr/>
        </p:nvSpPr>
        <p:spPr>
          <a:xfrm>
            <a:off x="1918175" y="3524875"/>
            <a:ext cx="24684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highlight>
                  <a:srgbClr val="FFFFFF"/>
                </a:highlight>
                <a:latin typeface="Helvetica Neue"/>
                <a:ea typeface="Helvetica Neue"/>
                <a:cs typeface="Helvetica Neue"/>
                <a:sym typeface="Helvetica Neue"/>
              </a:rPr>
              <a:t>2</a:t>
            </a:r>
            <a:r>
              <a:rPr b="1" lang="en" sz="1800">
                <a:solidFill>
                  <a:srgbClr val="FF0000"/>
                </a:solidFill>
                <a:highlight>
                  <a:srgbClr val="FFFFFF"/>
                </a:highlight>
                <a:latin typeface="Helvetica Neue"/>
                <a:ea typeface="Helvetica Neue"/>
                <a:cs typeface="Helvetica Neue"/>
                <a:sym typeface="Helvetica Neue"/>
              </a:rPr>
              <a:t>. Select PowerShell</a:t>
            </a:r>
            <a:endParaRPr b="1" sz="1800">
              <a:solidFill>
                <a:srgbClr val="FF0000"/>
              </a:solidFill>
            </a:endParaRPr>
          </a:p>
        </p:txBody>
      </p:sp>
      <p:cxnSp>
        <p:nvCxnSpPr>
          <p:cNvPr id="542" name="Google Shape;542;p81"/>
          <p:cNvCxnSpPr>
            <a:stCxn id="541" idx="1"/>
          </p:cNvCxnSpPr>
          <p:nvPr/>
        </p:nvCxnSpPr>
        <p:spPr>
          <a:xfrm rot="10800000">
            <a:off x="1485275" y="3432925"/>
            <a:ext cx="432900" cy="307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10" name="Google Shape;110;p19"/>
          <p:cNvPicPr preferRelativeResize="0"/>
          <p:nvPr/>
        </p:nvPicPr>
        <p:blipFill>
          <a:blip r:embed="rId3">
            <a:alphaModFix/>
          </a:blip>
          <a:stretch>
            <a:fillRect/>
          </a:stretch>
        </p:blipFill>
        <p:spPr>
          <a:xfrm>
            <a:off x="1563088" y="761425"/>
            <a:ext cx="6017827" cy="43134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8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Step8 Add some variable and commit change to your script</a:t>
            </a:r>
            <a:endParaRPr/>
          </a:p>
        </p:txBody>
      </p:sp>
      <p:pic>
        <p:nvPicPr>
          <p:cNvPr id="548" name="Google Shape;548;p82"/>
          <p:cNvPicPr preferRelativeResize="0"/>
          <p:nvPr/>
        </p:nvPicPr>
        <p:blipFill>
          <a:blip r:embed="rId3">
            <a:alphaModFix/>
          </a:blip>
          <a:stretch>
            <a:fillRect/>
          </a:stretch>
        </p:blipFill>
        <p:spPr>
          <a:xfrm>
            <a:off x="152400" y="771450"/>
            <a:ext cx="7392869" cy="4219648"/>
          </a:xfrm>
          <a:prstGeom prst="rect">
            <a:avLst/>
          </a:prstGeom>
          <a:noFill/>
          <a:ln>
            <a:noFill/>
          </a:ln>
        </p:spPr>
      </p:pic>
      <p:cxnSp>
        <p:nvCxnSpPr>
          <p:cNvPr id="549" name="Google Shape;549;p82"/>
          <p:cNvCxnSpPr/>
          <p:nvPr/>
        </p:nvCxnSpPr>
        <p:spPr>
          <a:xfrm flipH="1">
            <a:off x="6231950" y="3173950"/>
            <a:ext cx="701700" cy="387000"/>
          </a:xfrm>
          <a:prstGeom prst="straightConnector1">
            <a:avLst/>
          </a:prstGeom>
          <a:noFill/>
          <a:ln cap="flat" cmpd="sng" w="28575">
            <a:solidFill>
              <a:srgbClr val="FF0000"/>
            </a:solidFill>
            <a:prstDash val="solid"/>
            <a:round/>
            <a:headEnd len="med" w="med" type="none"/>
            <a:tailEnd len="med" w="med" type="triangle"/>
          </a:ln>
        </p:spPr>
      </p:cxnSp>
      <p:sp>
        <p:nvSpPr>
          <p:cNvPr id="550" name="Google Shape;550;p82"/>
          <p:cNvSpPr txBox="1"/>
          <p:nvPr/>
        </p:nvSpPr>
        <p:spPr>
          <a:xfrm>
            <a:off x="5890075" y="2742250"/>
            <a:ext cx="2779200" cy="43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Font typeface="Helvetica Neue"/>
              <a:buAutoNum type="arabicPeriod"/>
            </a:pPr>
            <a:r>
              <a:rPr b="1" lang="en" sz="1800">
                <a:solidFill>
                  <a:srgbClr val="FF0000"/>
                </a:solidFill>
                <a:highlight>
                  <a:srgbClr val="FFFFFF"/>
                </a:highlight>
                <a:latin typeface="Helvetica Neue"/>
                <a:ea typeface="Helvetica Neue"/>
                <a:cs typeface="Helvetica Neue"/>
                <a:sym typeface="Helvetica Neue"/>
              </a:rPr>
              <a:t>Add this argument</a:t>
            </a:r>
            <a:endParaRPr b="1" sz="1800">
              <a:solidFill>
                <a:srgbClr val="FF0000"/>
              </a:solidFill>
            </a:endParaRPr>
          </a:p>
        </p:txBody>
      </p:sp>
      <p:sp>
        <p:nvSpPr>
          <p:cNvPr id="551" name="Google Shape;551;p82"/>
          <p:cNvSpPr txBox="1"/>
          <p:nvPr/>
        </p:nvSpPr>
        <p:spPr>
          <a:xfrm>
            <a:off x="2139650" y="1749250"/>
            <a:ext cx="11157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highlight>
                  <a:srgbClr val="FFFFFF"/>
                </a:highlight>
                <a:latin typeface="Helvetica Neue"/>
                <a:ea typeface="Helvetica Neue"/>
                <a:cs typeface="Helvetica Neue"/>
                <a:sym typeface="Helvetica Neue"/>
              </a:rPr>
              <a:t>2. Save</a:t>
            </a:r>
            <a:endParaRPr b="1" sz="1800">
              <a:solidFill>
                <a:srgbClr val="FF0000"/>
              </a:solidFill>
            </a:endParaRPr>
          </a:p>
        </p:txBody>
      </p:sp>
      <p:cxnSp>
        <p:nvCxnSpPr>
          <p:cNvPr id="552" name="Google Shape;552;p82"/>
          <p:cNvCxnSpPr>
            <a:stCxn id="551" idx="0"/>
          </p:cNvCxnSpPr>
          <p:nvPr/>
        </p:nvCxnSpPr>
        <p:spPr>
          <a:xfrm flipH="1" rot="10800000">
            <a:off x="2697500" y="1291750"/>
            <a:ext cx="281700" cy="457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Step8 Add some variable and commit change to your script</a:t>
            </a:r>
            <a:endParaRPr/>
          </a:p>
        </p:txBody>
      </p:sp>
      <p:pic>
        <p:nvPicPr>
          <p:cNvPr id="558" name="Google Shape;558;p83"/>
          <p:cNvPicPr preferRelativeResize="0"/>
          <p:nvPr/>
        </p:nvPicPr>
        <p:blipFill>
          <a:blip r:embed="rId3">
            <a:alphaModFix/>
          </a:blip>
          <a:stretch>
            <a:fillRect/>
          </a:stretch>
        </p:blipFill>
        <p:spPr>
          <a:xfrm>
            <a:off x="152400" y="771450"/>
            <a:ext cx="8839203" cy="2801828"/>
          </a:xfrm>
          <a:prstGeom prst="rect">
            <a:avLst/>
          </a:prstGeom>
          <a:noFill/>
          <a:ln>
            <a:noFill/>
          </a:ln>
        </p:spPr>
      </p:pic>
      <p:cxnSp>
        <p:nvCxnSpPr>
          <p:cNvPr id="559" name="Google Shape;559;p83"/>
          <p:cNvCxnSpPr/>
          <p:nvPr/>
        </p:nvCxnSpPr>
        <p:spPr>
          <a:xfrm rot="10800000">
            <a:off x="4988750" y="3060150"/>
            <a:ext cx="442500" cy="562800"/>
          </a:xfrm>
          <a:prstGeom prst="straightConnector1">
            <a:avLst/>
          </a:prstGeom>
          <a:noFill/>
          <a:ln cap="flat" cmpd="sng" w="28575">
            <a:solidFill>
              <a:srgbClr val="FF0000"/>
            </a:solidFill>
            <a:prstDash val="solid"/>
            <a:round/>
            <a:headEnd len="med" w="med" type="none"/>
            <a:tailEnd len="med" w="med" type="triangle"/>
          </a:ln>
        </p:spPr>
      </p:cxnSp>
      <p:sp>
        <p:nvSpPr>
          <p:cNvPr id="560" name="Google Shape;560;p83"/>
          <p:cNvSpPr txBox="1"/>
          <p:nvPr/>
        </p:nvSpPr>
        <p:spPr>
          <a:xfrm>
            <a:off x="4206325" y="3573275"/>
            <a:ext cx="2459700" cy="7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highlight>
                  <a:srgbClr val="FFFFFF"/>
                </a:highlight>
                <a:latin typeface="Helvetica Neue"/>
                <a:ea typeface="Helvetica Neue"/>
                <a:cs typeface="Helvetica Neue"/>
                <a:sym typeface="Helvetica Neue"/>
              </a:rPr>
              <a:t>Go back to files and edit HelloWorld.ps1</a:t>
            </a:r>
            <a:endParaRPr b="1" sz="180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8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Step8 Add some variable and commit change to your script</a:t>
            </a:r>
            <a:endParaRPr/>
          </a:p>
        </p:txBody>
      </p:sp>
      <p:pic>
        <p:nvPicPr>
          <p:cNvPr id="566" name="Google Shape;566;p84"/>
          <p:cNvPicPr preferRelativeResize="0"/>
          <p:nvPr/>
        </p:nvPicPr>
        <p:blipFill>
          <a:blip r:embed="rId3">
            <a:alphaModFix/>
          </a:blip>
          <a:stretch>
            <a:fillRect/>
          </a:stretch>
        </p:blipFill>
        <p:spPr>
          <a:xfrm>
            <a:off x="152400" y="771450"/>
            <a:ext cx="4823776" cy="1452699"/>
          </a:xfrm>
          <a:prstGeom prst="rect">
            <a:avLst/>
          </a:prstGeom>
          <a:noFill/>
          <a:ln>
            <a:noFill/>
          </a:ln>
        </p:spPr>
      </p:pic>
      <p:pic>
        <p:nvPicPr>
          <p:cNvPr id="567" name="Google Shape;567;p84"/>
          <p:cNvPicPr preferRelativeResize="0"/>
          <p:nvPr/>
        </p:nvPicPr>
        <p:blipFill>
          <a:blip r:embed="rId4">
            <a:alphaModFix/>
          </a:blip>
          <a:stretch>
            <a:fillRect/>
          </a:stretch>
        </p:blipFill>
        <p:spPr>
          <a:xfrm>
            <a:off x="5128576" y="771450"/>
            <a:ext cx="3863024" cy="3148233"/>
          </a:xfrm>
          <a:prstGeom prst="rect">
            <a:avLst/>
          </a:prstGeom>
          <a:noFill/>
          <a:ln>
            <a:noFill/>
          </a:ln>
        </p:spPr>
      </p:pic>
      <p:pic>
        <p:nvPicPr>
          <p:cNvPr id="568" name="Google Shape;568;p84"/>
          <p:cNvPicPr preferRelativeResize="0"/>
          <p:nvPr/>
        </p:nvPicPr>
        <p:blipFill>
          <a:blip r:embed="rId5">
            <a:alphaModFix/>
          </a:blip>
          <a:stretch>
            <a:fillRect/>
          </a:stretch>
        </p:blipFill>
        <p:spPr>
          <a:xfrm>
            <a:off x="1896575" y="2292650"/>
            <a:ext cx="3025249" cy="2724351"/>
          </a:xfrm>
          <a:prstGeom prst="rect">
            <a:avLst/>
          </a:prstGeom>
          <a:noFill/>
          <a:ln>
            <a:noFill/>
          </a:ln>
        </p:spPr>
      </p:pic>
      <p:cxnSp>
        <p:nvCxnSpPr>
          <p:cNvPr id="569" name="Google Shape;569;p84"/>
          <p:cNvCxnSpPr/>
          <p:nvPr/>
        </p:nvCxnSpPr>
        <p:spPr>
          <a:xfrm>
            <a:off x="3609350" y="1593800"/>
            <a:ext cx="1407600" cy="8700"/>
          </a:xfrm>
          <a:prstGeom prst="straightConnector1">
            <a:avLst/>
          </a:prstGeom>
          <a:noFill/>
          <a:ln cap="flat" cmpd="sng" w="28575">
            <a:solidFill>
              <a:srgbClr val="FF0000"/>
            </a:solidFill>
            <a:prstDash val="solid"/>
            <a:round/>
            <a:headEnd len="med" w="med" type="none"/>
            <a:tailEnd len="med" w="med" type="triangle"/>
          </a:ln>
        </p:spPr>
      </p:cxnSp>
      <p:cxnSp>
        <p:nvCxnSpPr>
          <p:cNvPr id="570" name="Google Shape;570;p84"/>
          <p:cNvCxnSpPr/>
          <p:nvPr/>
        </p:nvCxnSpPr>
        <p:spPr>
          <a:xfrm flipH="1">
            <a:off x="3237950" y="3700675"/>
            <a:ext cx="1917000" cy="302100"/>
          </a:xfrm>
          <a:prstGeom prst="straightConnector1">
            <a:avLst/>
          </a:prstGeom>
          <a:noFill/>
          <a:ln cap="flat" cmpd="sng" w="28575">
            <a:solidFill>
              <a:srgbClr val="FF0000"/>
            </a:solidFill>
            <a:prstDash val="solid"/>
            <a:round/>
            <a:headEnd len="med" w="med" type="none"/>
            <a:tailEnd len="med" w="med" type="triangle"/>
          </a:ln>
        </p:spPr>
      </p:cxnSp>
      <p:sp>
        <p:nvSpPr>
          <p:cNvPr id="571" name="Google Shape;571;p84"/>
          <p:cNvSpPr txBox="1"/>
          <p:nvPr/>
        </p:nvSpPr>
        <p:spPr>
          <a:xfrm>
            <a:off x="3462575" y="972525"/>
            <a:ext cx="18219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Build automatically triggered</a:t>
            </a:r>
            <a:endParaRPr b="1">
              <a:solidFill>
                <a:srgbClr val="FF0000"/>
              </a:solidFill>
            </a:endParaRPr>
          </a:p>
        </p:txBody>
      </p:sp>
      <p:sp>
        <p:nvSpPr>
          <p:cNvPr id="572" name="Google Shape;572;p84"/>
          <p:cNvSpPr txBox="1"/>
          <p:nvPr/>
        </p:nvSpPr>
        <p:spPr>
          <a:xfrm>
            <a:off x="3537275" y="3919675"/>
            <a:ext cx="1821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Artifact is created</a:t>
            </a:r>
            <a:endParaRPr b="1">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Step8 Add some variable and commit change to your script</a:t>
            </a:r>
            <a:endParaRPr/>
          </a:p>
        </p:txBody>
      </p:sp>
      <p:pic>
        <p:nvPicPr>
          <p:cNvPr id="578" name="Google Shape;578;p85"/>
          <p:cNvPicPr preferRelativeResize="0"/>
          <p:nvPr/>
        </p:nvPicPr>
        <p:blipFill>
          <a:blip r:embed="rId3">
            <a:alphaModFix/>
          </a:blip>
          <a:stretch>
            <a:fillRect/>
          </a:stretch>
        </p:blipFill>
        <p:spPr>
          <a:xfrm>
            <a:off x="152400" y="771450"/>
            <a:ext cx="8839199" cy="3907272"/>
          </a:xfrm>
          <a:prstGeom prst="rect">
            <a:avLst/>
          </a:prstGeom>
          <a:noFill/>
          <a:ln>
            <a:noFill/>
          </a:ln>
        </p:spPr>
      </p:pic>
      <p:cxnSp>
        <p:nvCxnSpPr>
          <p:cNvPr id="579" name="Google Shape;579;p85"/>
          <p:cNvCxnSpPr/>
          <p:nvPr/>
        </p:nvCxnSpPr>
        <p:spPr>
          <a:xfrm rot="10800000">
            <a:off x="5990200" y="2443500"/>
            <a:ext cx="701700" cy="212400"/>
          </a:xfrm>
          <a:prstGeom prst="straightConnector1">
            <a:avLst/>
          </a:prstGeom>
          <a:noFill/>
          <a:ln cap="flat" cmpd="sng" w="28575">
            <a:solidFill>
              <a:srgbClr val="FF0000"/>
            </a:solidFill>
            <a:prstDash val="solid"/>
            <a:round/>
            <a:headEnd len="med" w="med" type="none"/>
            <a:tailEnd len="med" w="med" type="triangle"/>
          </a:ln>
        </p:spPr>
      </p:cxnSp>
      <p:sp>
        <p:nvSpPr>
          <p:cNvPr id="580" name="Google Shape;580;p85"/>
          <p:cNvSpPr txBox="1"/>
          <p:nvPr/>
        </p:nvSpPr>
        <p:spPr>
          <a:xfrm>
            <a:off x="6645725" y="2443500"/>
            <a:ext cx="15141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See the change</a:t>
            </a:r>
            <a:endParaRPr b="1">
              <a:solidFill>
                <a:srgbClr val="FF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Step8 Add some variable and commit change to your script</a:t>
            </a:r>
            <a:endParaRPr/>
          </a:p>
        </p:txBody>
      </p:sp>
      <p:sp>
        <p:nvSpPr>
          <p:cNvPr id="586" name="Google Shape;586;p86"/>
          <p:cNvSpPr txBox="1"/>
          <p:nvPr/>
        </p:nvSpPr>
        <p:spPr>
          <a:xfrm>
            <a:off x="1234650" y="1244450"/>
            <a:ext cx="6553800" cy="282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highlight>
                  <a:srgbClr val="FFFFFF"/>
                </a:highlight>
                <a:latin typeface="Helvetica Neue"/>
                <a:ea typeface="Helvetica Neue"/>
                <a:cs typeface="Helvetica Neue"/>
                <a:sym typeface="Helvetica Neue"/>
              </a:rPr>
              <a:t>You've just created a build pipeline that automatically builds and validates whatever code is checked in by your team. </a:t>
            </a:r>
            <a:endParaRPr b="1" sz="24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b="1" sz="24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2400">
                <a:highlight>
                  <a:srgbClr val="FFFFFF"/>
                </a:highlight>
                <a:latin typeface="Helvetica Neue"/>
                <a:ea typeface="Helvetica Neue"/>
                <a:cs typeface="Helvetica Neue"/>
                <a:sym typeface="Helvetica Neue"/>
              </a:rPr>
              <a:t>Next you will learn about creating release pipelines. </a:t>
            </a:r>
            <a:endParaRPr b="1"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pic>
        <p:nvPicPr>
          <p:cNvPr id="591" name="Google Shape;591;p87"/>
          <p:cNvPicPr preferRelativeResize="0"/>
          <p:nvPr/>
        </p:nvPicPr>
        <p:blipFill>
          <a:blip r:embed="rId3">
            <a:alphaModFix/>
          </a:blip>
          <a:stretch>
            <a:fillRect/>
          </a:stretch>
        </p:blipFill>
        <p:spPr>
          <a:xfrm>
            <a:off x="98250" y="1259900"/>
            <a:ext cx="8975053" cy="3476926"/>
          </a:xfrm>
          <a:prstGeom prst="rect">
            <a:avLst/>
          </a:prstGeom>
          <a:noFill/>
          <a:ln>
            <a:noFill/>
          </a:ln>
        </p:spPr>
      </p:pic>
      <p:sp>
        <p:nvSpPr>
          <p:cNvPr id="592" name="Google Shape;592;p8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Step9 Create a release pipeline</a:t>
            </a:r>
            <a:endParaRPr/>
          </a:p>
        </p:txBody>
      </p:sp>
      <p:cxnSp>
        <p:nvCxnSpPr>
          <p:cNvPr id="593" name="Google Shape;593;p87"/>
          <p:cNvCxnSpPr/>
          <p:nvPr/>
        </p:nvCxnSpPr>
        <p:spPr>
          <a:xfrm rot="10800000">
            <a:off x="5696625" y="4075425"/>
            <a:ext cx="701700" cy="212400"/>
          </a:xfrm>
          <a:prstGeom prst="straightConnector1">
            <a:avLst/>
          </a:prstGeom>
          <a:noFill/>
          <a:ln cap="flat" cmpd="sng" w="28575">
            <a:solidFill>
              <a:srgbClr val="FF0000"/>
            </a:solidFill>
            <a:prstDash val="solid"/>
            <a:round/>
            <a:headEnd len="med" w="med" type="none"/>
            <a:tailEnd len="med" w="med" type="triangle"/>
          </a:ln>
        </p:spPr>
      </p:cxnSp>
      <p:sp>
        <p:nvSpPr>
          <p:cNvPr id="594" name="Google Shape;594;p87"/>
          <p:cNvSpPr txBox="1"/>
          <p:nvPr/>
        </p:nvSpPr>
        <p:spPr>
          <a:xfrm>
            <a:off x="6438500" y="4075425"/>
            <a:ext cx="15141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Create new release pipeline</a:t>
            </a:r>
            <a:endParaRPr b="1">
              <a:solidFill>
                <a:srgbClr val="FF0000"/>
              </a:solidFill>
            </a:endParaRPr>
          </a:p>
        </p:txBody>
      </p:sp>
      <p:sp>
        <p:nvSpPr>
          <p:cNvPr id="595" name="Google Shape;595;p87"/>
          <p:cNvSpPr txBox="1"/>
          <p:nvPr/>
        </p:nvSpPr>
        <p:spPr>
          <a:xfrm>
            <a:off x="0" y="690775"/>
            <a:ext cx="6234300" cy="4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highlight>
                  <a:srgbClr val="FFFFFF"/>
                </a:highlight>
                <a:latin typeface="Helvetica Neue"/>
                <a:ea typeface="Helvetica Neue"/>
                <a:cs typeface="Helvetica Neue"/>
                <a:sym typeface="Helvetica Neue"/>
              </a:rPr>
              <a:t>Define the process for running the script in two stages.</a:t>
            </a:r>
            <a:endParaRPr b="1" sz="1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Step9 Create a release pipeline</a:t>
            </a:r>
            <a:endParaRPr/>
          </a:p>
        </p:txBody>
      </p:sp>
      <p:sp>
        <p:nvSpPr>
          <p:cNvPr id="601" name="Google Shape;601;p88"/>
          <p:cNvSpPr txBox="1"/>
          <p:nvPr/>
        </p:nvSpPr>
        <p:spPr>
          <a:xfrm>
            <a:off x="1293000" y="1355625"/>
            <a:ext cx="6437100" cy="26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highlight>
                  <a:srgbClr val="FFFFFF"/>
                </a:highlight>
                <a:latin typeface="Helvetica Neue"/>
                <a:ea typeface="Helvetica Neue"/>
                <a:cs typeface="Helvetica Neue"/>
                <a:sym typeface="Helvetica Neue"/>
              </a:rPr>
              <a:t>A release pipeline is a collection of stages to which the application build artifacts are deployed. It also defines the actual deployment pipeline for each stage, as well as how the artifacts are promoted from one stage to another.</a:t>
            </a:r>
            <a:endParaRPr b="1" sz="2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Step9 Create a release pipeline</a:t>
            </a:r>
            <a:endParaRPr/>
          </a:p>
        </p:txBody>
      </p:sp>
      <p:pic>
        <p:nvPicPr>
          <p:cNvPr id="607" name="Google Shape;607;p89"/>
          <p:cNvPicPr preferRelativeResize="0"/>
          <p:nvPr/>
        </p:nvPicPr>
        <p:blipFill>
          <a:blip r:embed="rId3">
            <a:alphaModFix/>
          </a:blip>
          <a:stretch>
            <a:fillRect/>
          </a:stretch>
        </p:blipFill>
        <p:spPr>
          <a:xfrm>
            <a:off x="152400" y="771450"/>
            <a:ext cx="8839197" cy="3645890"/>
          </a:xfrm>
          <a:prstGeom prst="rect">
            <a:avLst/>
          </a:prstGeom>
          <a:noFill/>
          <a:ln>
            <a:noFill/>
          </a:ln>
        </p:spPr>
      </p:pic>
      <p:cxnSp>
        <p:nvCxnSpPr>
          <p:cNvPr id="608" name="Google Shape;608;p89"/>
          <p:cNvCxnSpPr/>
          <p:nvPr/>
        </p:nvCxnSpPr>
        <p:spPr>
          <a:xfrm rot="10800000">
            <a:off x="6560075" y="1415975"/>
            <a:ext cx="701700" cy="212400"/>
          </a:xfrm>
          <a:prstGeom prst="straightConnector1">
            <a:avLst/>
          </a:prstGeom>
          <a:noFill/>
          <a:ln cap="flat" cmpd="sng" w="28575">
            <a:solidFill>
              <a:srgbClr val="FF0000"/>
            </a:solidFill>
            <a:prstDash val="solid"/>
            <a:round/>
            <a:headEnd len="med" w="med" type="none"/>
            <a:tailEnd len="med" w="med" type="triangle"/>
          </a:ln>
        </p:spPr>
      </p:cxnSp>
      <p:sp>
        <p:nvSpPr>
          <p:cNvPr id="609" name="Google Shape;609;p89"/>
          <p:cNvSpPr txBox="1"/>
          <p:nvPr/>
        </p:nvSpPr>
        <p:spPr>
          <a:xfrm>
            <a:off x="7301950" y="1415975"/>
            <a:ext cx="15141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Start here</a:t>
            </a:r>
            <a:endParaRPr b="1">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Step9 Create a release pipeline</a:t>
            </a:r>
            <a:endParaRPr/>
          </a:p>
        </p:txBody>
      </p:sp>
      <p:pic>
        <p:nvPicPr>
          <p:cNvPr id="615" name="Google Shape;615;p90"/>
          <p:cNvPicPr preferRelativeResize="0"/>
          <p:nvPr/>
        </p:nvPicPr>
        <p:blipFill>
          <a:blip r:embed="rId3">
            <a:alphaModFix/>
          </a:blip>
          <a:stretch>
            <a:fillRect/>
          </a:stretch>
        </p:blipFill>
        <p:spPr>
          <a:xfrm>
            <a:off x="152400" y="771450"/>
            <a:ext cx="6775934" cy="4219652"/>
          </a:xfrm>
          <a:prstGeom prst="rect">
            <a:avLst/>
          </a:prstGeom>
          <a:noFill/>
          <a:ln>
            <a:noFill/>
          </a:ln>
        </p:spPr>
      </p:pic>
      <p:cxnSp>
        <p:nvCxnSpPr>
          <p:cNvPr id="616" name="Google Shape;616;p90"/>
          <p:cNvCxnSpPr/>
          <p:nvPr/>
        </p:nvCxnSpPr>
        <p:spPr>
          <a:xfrm rot="10800000">
            <a:off x="2285925" y="2555825"/>
            <a:ext cx="313200" cy="359100"/>
          </a:xfrm>
          <a:prstGeom prst="straightConnector1">
            <a:avLst/>
          </a:prstGeom>
          <a:noFill/>
          <a:ln cap="flat" cmpd="sng" w="28575">
            <a:solidFill>
              <a:srgbClr val="FF0000"/>
            </a:solidFill>
            <a:prstDash val="solid"/>
            <a:round/>
            <a:headEnd len="med" w="med" type="none"/>
            <a:tailEnd len="med" w="med" type="triangle"/>
          </a:ln>
        </p:spPr>
      </p:cxnSp>
      <p:sp>
        <p:nvSpPr>
          <p:cNvPr id="617" name="Google Shape;617;p90"/>
          <p:cNvSpPr txBox="1"/>
          <p:nvPr/>
        </p:nvSpPr>
        <p:spPr>
          <a:xfrm>
            <a:off x="1870800" y="2914925"/>
            <a:ext cx="1790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1. Name stage QA</a:t>
            </a:r>
            <a:endParaRPr b="1">
              <a:solidFill>
                <a:srgbClr val="FF0000"/>
              </a:solidFill>
            </a:endParaRPr>
          </a:p>
        </p:txBody>
      </p:sp>
      <p:cxnSp>
        <p:nvCxnSpPr>
          <p:cNvPr id="618" name="Google Shape;618;p90"/>
          <p:cNvCxnSpPr/>
          <p:nvPr/>
        </p:nvCxnSpPr>
        <p:spPr>
          <a:xfrm rot="10800000">
            <a:off x="754575" y="2621875"/>
            <a:ext cx="313200" cy="359100"/>
          </a:xfrm>
          <a:prstGeom prst="straightConnector1">
            <a:avLst/>
          </a:prstGeom>
          <a:noFill/>
          <a:ln cap="flat" cmpd="sng" w="28575">
            <a:solidFill>
              <a:srgbClr val="FF0000"/>
            </a:solidFill>
            <a:prstDash val="solid"/>
            <a:round/>
            <a:headEnd len="med" w="med" type="none"/>
            <a:tailEnd len="med" w="med" type="triangle"/>
          </a:ln>
        </p:spPr>
      </p:cxnSp>
      <p:sp>
        <p:nvSpPr>
          <p:cNvPr id="619" name="Google Shape;619;p90"/>
          <p:cNvSpPr txBox="1"/>
          <p:nvPr/>
        </p:nvSpPr>
        <p:spPr>
          <a:xfrm>
            <a:off x="598500" y="3041400"/>
            <a:ext cx="866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2. Add</a:t>
            </a:r>
            <a:endParaRPr b="1">
              <a:solidFill>
                <a:srgbClr val="FF0000"/>
              </a:solidFill>
            </a:endParaRPr>
          </a:p>
        </p:txBody>
      </p:sp>
      <p:cxnSp>
        <p:nvCxnSpPr>
          <p:cNvPr id="620" name="Google Shape;620;p90"/>
          <p:cNvCxnSpPr/>
          <p:nvPr/>
        </p:nvCxnSpPr>
        <p:spPr>
          <a:xfrm flipH="1">
            <a:off x="6804425" y="3588400"/>
            <a:ext cx="362400" cy="356100"/>
          </a:xfrm>
          <a:prstGeom prst="straightConnector1">
            <a:avLst/>
          </a:prstGeom>
          <a:noFill/>
          <a:ln cap="flat" cmpd="sng" w="28575">
            <a:solidFill>
              <a:srgbClr val="FF0000"/>
            </a:solidFill>
            <a:prstDash val="solid"/>
            <a:round/>
            <a:headEnd len="med" w="med" type="none"/>
            <a:tailEnd len="med" w="med" type="triangle"/>
          </a:ln>
        </p:spPr>
      </p:cxnSp>
      <p:sp>
        <p:nvSpPr>
          <p:cNvPr id="621" name="Google Shape;621;p90"/>
          <p:cNvSpPr txBox="1"/>
          <p:nvPr/>
        </p:nvSpPr>
        <p:spPr>
          <a:xfrm>
            <a:off x="6928325" y="3188225"/>
            <a:ext cx="1790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3. Select artifact</a:t>
            </a:r>
            <a:endParaRPr b="1">
              <a:solidFill>
                <a:srgbClr val="FF0000"/>
              </a:solidFill>
            </a:endParaRPr>
          </a:p>
        </p:txBody>
      </p:sp>
      <p:cxnSp>
        <p:nvCxnSpPr>
          <p:cNvPr id="622" name="Google Shape;622;p90"/>
          <p:cNvCxnSpPr/>
          <p:nvPr/>
        </p:nvCxnSpPr>
        <p:spPr>
          <a:xfrm flipH="1">
            <a:off x="4390925" y="4814525"/>
            <a:ext cx="556800" cy="7800"/>
          </a:xfrm>
          <a:prstGeom prst="straightConnector1">
            <a:avLst/>
          </a:prstGeom>
          <a:noFill/>
          <a:ln cap="flat" cmpd="sng" w="28575">
            <a:solidFill>
              <a:srgbClr val="FF0000"/>
            </a:solidFill>
            <a:prstDash val="solid"/>
            <a:round/>
            <a:headEnd len="med" w="med" type="none"/>
            <a:tailEnd len="med" w="med" type="triangle"/>
          </a:ln>
        </p:spPr>
      </p:cxnSp>
      <p:sp>
        <p:nvSpPr>
          <p:cNvPr id="623" name="Google Shape;623;p90"/>
          <p:cNvSpPr txBox="1"/>
          <p:nvPr/>
        </p:nvSpPr>
        <p:spPr>
          <a:xfrm>
            <a:off x="5014025" y="4643225"/>
            <a:ext cx="1790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4</a:t>
            </a:r>
            <a:r>
              <a:rPr b="1" lang="en">
                <a:solidFill>
                  <a:srgbClr val="FF0000"/>
                </a:solidFill>
                <a:highlight>
                  <a:srgbClr val="FFFFFF"/>
                </a:highlight>
                <a:latin typeface="Helvetica Neue"/>
                <a:ea typeface="Helvetica Neue"/>
                <a:cs typeface="Helvetica Neue"/>
                <a:sym typeface="Helvetica Neue"/>
              </a:rPr>
              <a:t>. Select Add</a:t>
            </a:r>
            <a:endParaRPr b="1">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9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Step9 Create a release pipeline</a:t>
            </a:r>
            <a:endParaRPr/>
          </a:p>
        </p:txBody>
      </p:sp>
      <p:pic>
        <p:nvPicPr>
          <p:cNvPr id="629" name="Google Shape;629;p91"/>
          <p:cNvPicPr preferRelativeResize="0"/>
          <p:nvPr/>
        </p:nvPicPr>
        <p:blipFill>
          <a:blip r:embed="rId3">
            <a:alphaModFix/>
          </a:blip>
          <a:stretch>
            <a:fillRect/>
          </a:stretch>
        </p:blipFill>
        <p:spPr>
          <a:xfrm>
            <a:off x="152400" y="771450"/>
            <a:ext cx="8839194" cy="3571328"/>
          </a:xfrm>
          <a:prstGeom prst="rect">
            <a:avLst/>
          </a:prstGeom>
          <a:noFill/>
          <a:ln>
            <a:noFill/>
          </a:ln>
        </p:spPr>
      </p:pic>
      <p:cxnSp>
        <p:nvCxnSpPr>
          <p:cNvPr id="630" name="Google Shape;630;p91"/>
          <p:cNvCxnSpPr/>
          <p:nvPr/>
        </p:nvCxnSpPr>
        <p:spPr>
          <a:xfrm rot="10800000">
            <a:off x="1457025" y="2538575"/>
            <a:ext cx="192300" cy="514500"/>
          </a:xfrm>
          <a:prstGeom prst="straightConnector1">
            <a:avLst/>
          </a:prstGeom>
          <a:noFill/>
          <a:ln cap="flat" cmpd="sng" w="28575">
            <a:solidFill>
              <a:srgbClr val="FF0000"/>
            </a:solidFill>
            <a:prstDash val="solid"/>
            <a:round/>
            <a:headEnd len="med" w="med" type="none"/>
            <a:tailEnd len="med" w="med" type="triangle"/>
          </a:ln>
        </p:spPr>
      </p:cxnSp>
      <p:cxnSp>
        <p:nvCxnSpPr>
          <p:cNvPr id="631" name="Google Shape;631;p91"/>
          <p:cNvCxnSpPr/>
          <p:nvPr/>
        </p:nvCxnSpPr>
        <p:spPr>
          <a:xfrm>
            <a:off x="4792300" y="1809700"/>
            <a:ext cx="380100" cy="345300"/>
          </a:xfrm>
          <a:prstGeom prst="straightConnector1">
            <a:avLst/>
          </a:prstGeom>
          <a:noFill/>
          <a:ln cap="flat" cmpd="sng" w="28575">
            <a:solidFill>
              <a:srgbClr val="FF0000"/>
            </a:solidFill>
            <a:prstDash val="solid"/>
            <a:round/>
            <a:headEnd len="med" w="med" type="none"/>
            <a:tailEnd len="med" w="med" type="triangle"/>
          </a:ln>
        </p:spPr>
      </p:cxnSp>
      <p:sp>
        <p:nvSpPr>
          <p:cNvPr id="632" name="Google Shape;632;p91"/>
          <p:cNvSpPr txBox="1"/>
          <p:nvPr/>
        </p:nvSpPr>
        <p:spPr>
          <a:xfrm>
            <a:off x="1457025" y="2992625"/>
            <a:ext cx="22560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1. Select lightning bolt</a:t>
            </a:r>
            <a:endParaRPr b="1">
              <a:solidFill>
                <a:srgbClr val="FF0000"/>
              </a:solidFill>
            </a:endParaRPr>
          </a:p>
        </p:txBody>
      </p:sp>
      <p:sp>
        <p:nvSpPr>
          <p:cNvPr id="633" name="Google Shape;633;p91"/>
          <p:cNvSpPr txBox="1"/>
          <p:nvPr/>
        </p:nvSpPr>
        <p:spPr>
          <a:xfrm>
            <a:off x="3806650" y="1459300"/>
            <a:ext cx="1322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2</a:t>
            </a:r>
            <a:r>
              <a:rPr b="1" lang="en">
                <a:solidFill>
                  <a:srgbClr val="FF0000"/>
                </a:solidFill>
                <a:highlight>
                  <a:srgbClr val="FFFFFF"/>
                </a:highlight>
                <a:latin typeface="Helvetica Neue"/>
                <a:ea typeface="Helvetica Neue"/>
                <a:cs typeface="Helvetica Neue"/>
                <a:sym typeface="Helvetica Neue"/>
              </a:rPr>
              <a:t>. Enable CD</a:t>
            </a:r>
            <a:endParaRPr b="1">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16" name="Google Shape;116;p20"/>
          <p:cNvPicPr preferRelativeResize="0"/>
          <p:nvPr/>
        </p:nvPicPr>
        <p:blipFill>
          <a:blip r:embed="rId3">
            <a:alphaModFix/>
          </a:blip>
          <a:stretch>
            <a:fillRect/>
          </a:stretch>
        </p:blipFill>
        <p:spPr>
          <a:xfrm>
            <a:off x="212625" y="781475"/>
            <a:ext cx="8389905" cy="421964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9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Step9 Create a release pipeline</a:t>
            </a:r>
            <a:endParaRPr/>
          </a:p>
        </p:txBody>
      </p:sp>
      <p:pic>
        <p:nvPicPr>
          <p:cNvPr id="639" name="Google Shape;639;p92"/>
          <p:cNvPicPr preferRelativeResize="0"/>
          <p:nvPr/>
        </p:nvPicPr>
        <p:blipFill>
          <a:blip r:embed="rId3">
            <a:alphaModFix/>
          </a:blip>
          <a:stretch>
            <a:fillRect/>
          </a:stretch>
        </p:blipFill>
        <p:spPr>
          <a:xfrm>
            <a:off x="497775" y="762825"/>
            <a:ext cx="7389966" cy="4219648"/>
          </a:xfrm>
          <a:prstGeom prst="rect">
            <a:avLst/>
          </a:prstGeom>
          <a:noFill/>
          <a:ln>
            <a:noFill/>
          </a:ln>
        </p:spPr>
      </p:pic>
      <p:cxnSp>
        <p:nvCxnSpPr>
          <p:cNvPr id="640" name="Google Shape;640;p92"/>
          <p:cNvCxnSpPr/>
          <p:nvPr/>
        </p:nvCxnSpPr>
        <p:spPr>
          <a:xfrm rot="10800000">
            <a:off x="967125" y="1282850"/>
            <a:ext cx="405900" cy="336900"/>
          </a:xfrm>
          <a:prstGeom prst="straightConnector1">
            <a:avLst/>
          </a:prstGeom>
          <a:noFill/>
          <a:ln cap="flat" cmpd="sng" w="28575">
            <a:solidFill>
              <a:srgbClr val="FF0000"/>
            </a:solidFill>
            <a:prstDash val="solid"/>
            <a:round/>
            <a:headEnd len="med" w="med" type="none"/>
            <a:tailEnd len="med" w="med" type="triangle"/>
          </a:ln>
        </p:spPr>
      </p:cxnSp>
      <p:sp>
        <p:nvSpPr>
          <p:cNvPr id="641" name="Google Shape;641;p92"/>
          <p:cNvSpPr txBox="1"/>
          <p:nvPr/>
        </p:nvSpPr>
        <p:spPr>
          <a:xfrm>
            <a:off x="1373025" y="1442050"/>
            <a:ext cx="16059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1</a:t>
            </a:r>
            <a:r>
              <a:rPr b="1" lang="en">
                <a:solidFill>
                  <a:srgbClr val="FF0000"/>
                </a:solidFill>
                <a:highlight>
                  <a:srgbClr val="FFFFFF"/>
                </a:highlight>
                <a:latin typeface="Helvetica Neue"/>
                <a:ea typeface="Helvetica Neue"/>
                <a:cs typeface="Helvetica Neue"/>
                <a:sym typeface="Helvetica Neue"/>
              </a:rPr>
              <a:t>. Select Tasks</a:t>
            </a:r>
            <a:endParaRPr b="1">
              <a:solidFill>
                <a:srgbClr val="FF0000"/>
              </a:solidFill>
            </a:endParaRPr>
          </a:p>
        </p:txBody>
      </p:sp>
      <p:cxnSp>
        <p:nvCxnSpPr>
          <p:cNvPr id="642" name="Google Shape;642;p92"/>
          <p:cNvCxnSpPr/>
          <p:nvPr/>
        </p:nvCxnSpPr>
        <p:spPr>
          <a:xfrm rot="10800000">
            <a:off x="1274950" y="2160550"/>
            <a:ext cx="405900" cy="336900"/>
          </a:xfrm>
          <a:prstGeom prst="straightConnector1">
            <a:avLst/>
          </a:prstGeom>
          <a:noFill/>
          <a:ln cap="flat" cmpd="sng" w="28575">
            <a:solidFill>
              <a:srgbClr val="FF0000"/>
            </a:solidFill>
            <a:prstDash val="solid"/>
            <a:round/>
            <a:headEnd len="med" w="med" type="none"/>
            <a:tailEnd len="med" w="med" type="triangle"/>
          </a:ln>
        </p:spPr>
      </p:cxnSp>
      <p:sp>
        <p:nvSpPr>
          <p:cNvPr id="643" name="Google Shape;643;p92"/>
          <p:cNvSpPr txBox="1"/>
          <p:nvPr/>
        </p:nvSpPr>
        <p:spPr>
          <a:xfrm>
            <a:off x="1197325" y="2457900"/>
            <a:ext cx="18507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2</a:t>
            </a:r>
            <a:r>
              <a:rPr b="1" lang="en">
                <a:solidFill>
                  <a:srgbClr val="FF0000"/>
                </a:solidFill>
                <a:highlight>
                  <a:srgbClr val="FFFFFF"/>
                </a:highlight>
                <a:latin typeface="Helvetica Neue"/>
                <a:ea typeface="Helvetica Neue"/>
                <a:cs typeface="Helvetica Neue"/>
                <a:sym typeface="Helvetica Neue"/>
              </a:rPr>
              <a:t>. Add Powershell</a:t>
            </a:r>
            <a:endParaRPr b="1">
              <a:solidFill>
                <a:srgbClr val="FF0000"/>
              </a:solidFill>
            </a:endParaRPr>
          </a:p>
        </p:txBody>
      </p:sp>
      <p:cxnSp>
        <p:nvCxnSpPr>
          <p:cNvPr id="644" name="Google Shape;644;p92"/>
          <p:cNvCxnSpPr/>
          <p:nvPr/>
        </p:nvCxnSpPr>
        <p:spPr>
          <a:xfrm flipH="1">
            <a:off x="6657200" y="2647250"/>
            <a:ext cx="259200" cy="319500"/>
          </a:xfrm>
          <a:prstGeom prst="straightConnector1">
            <a:avLst/>
          </a:prstGeom>
          <a:noFill/>
          <a:ln cap="flat" cmpd="sng" w="28575">
            <a:solidFill>
              <a:srgbClr val="FF0000"/>
            </a:solidFill>
            <a:prstDash val="solid"/>
            <a:round/>
            <a:headEnd len="med" w="med" type="none"/>
            <a:tailEnd len="med" w="med" type="triangle"/>
          </a:ln>
        </p:spPr>
      </p:cxnSp>
      <p:sp>
        <p:nvSpPr>
          <p:cNvPr id="645" name="Google Shape;645;p92"/>
          <p:cNvSpPr txBox="1"/>
          <p:nvPr/>
        </p:nvSpPr>
        <p:spPr>
          <a:xfrm>
            <a:off x="6236850" y="1845000"/>
            <a:ext cx="20352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3</a:t>
            </a:r>
            <a:r>
              <a:rPr b="1" lang="en">
                <a:solidFill>
                  <a:srgbClr val="FF0000"/>
                </a:solidFill>
                <a:highlight>
                  <a:srgbClr val="FFFFFF"/>
                </a:highlight>
                <a:latin typeface="Helvetica Neue"/>
                <a:ea typeface="Helvetica Neue"/>
                <a:cs typeface="Helvetica Neue"/>
                <a:sym typeface="Helvetica Neue"/>
              </a:rPr>
              <a:t>. Browse Artifacts and select Script Path you need</a:t>
            </a:r>
            <a:endParaRPr b="1">
              <a:solidFill>
                <a:srgbClr val="FF0000"/>
              </a:solidFill>
            </a:endParaRPr>
          </a:p>
        </p:txBody>
      </p:sp>
      <p:cxnSp>
        <p:nvCxnSpPr>
          <p:cNvPr id="646" name="Google Shape;646;p92"/>
          <p:cNvCxnSpPr/>
          <p:nvPr/>
        </p:nvCxnSpPr>
        <p:spPr>
          <a:xfrm rot="10800000">
            <a:off x="6236850" y="3628450"/>
            <a:ext cx="135600" cy="417600"/>
          </a:xfrm>
          <a:prstGeom prst="straightConnector1">
            <a:avLst/>
          </a:prstGeom>
          <a:noFill/>
          <a:ln cap="flat" cmpd="sng" w="28575">
            <a:solidFill>
              <a:srgbClr val="FF0000"/>
            </a:solidFill>
            <a:prstDash val="solid"/>
            <a:round/>
            <a:headEnd len="med" w="med" type="none"/>
            <a:tailEnd len="med" w="med" type="triangle"/>
          </a:ln>
        </p:spPr>
      </p:cxnSp>
      <p:sp>
        <p:nvSpPr>
          <p:cNvPr id="647" name="Google Shape;647;p92"/>
          <p:cNvSpPr txBox="1"/>
          <p:nvPr/>
        </p:nvSpPr>
        <p:spPr>
          <a:xfrm>
            <a:off x="5508525" y="3959725"/>
            <a:ext cx="2219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4. Add this Arguments </a:t>
            </a:r>
            <a:endParaRPr b="1">
              <a:solidFill>
                <a:srgbClr val="FF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9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Step9 Create a release pipeline</a:t>
            </a:r>
            <a:endParaRPr/>
          </a:p>
        </p:txBody>
      </p:sp>
      <p:pic>
        <p:nvPicPr>
          <p:cNvPr id="653" name="Google Shape;653;p93"/>
          <p:cNvPicPr preferRelativeResize="0"/>
          <p:nvPr/>
        </p:nvPicPr>
        <p:blipFill>
          <a:blip r:embed="rId3">
            <a:alphaModFix/>
          </a:blip>
          <a:stretch>
            <a:fillRect/>
          </a:stretch>
        </p:blipFill>
        <p:spPr>
          <a:xfrm>
            <a:off x="152400" y="771450"/>
            <a:ext cx="6676424" cy="4219650"/>
          </a:xfrm>
          <a:prstGeom prst="rect">
            <a:avLst/>
          </a:prstGeom>
          <a:noFill/>
          <a:ln>
            <a:noFill/>
          </a:ln>
        </p:spPr>
      </p:pic>
      <p:cxnSp>
        <p:nvCxnSpPr>
          <p:cNvPr id="654" name="Google Shape;654;p93"/>
          <p:cNvCxnSpPr/>
          <p:nvPr/>
        </p:nvCxnSpPr>
        <p:spPr>
          <a:xfrm rot="10800000">
            <a:off x="5036550" y="4103500"/>
            <a:ext cx="342900" cy="357000"/>
          </a:xfrm>
          <a:prstGeom prst="straightConnector1">
            <a:avLst/>
          </a:prstGeom>
          <a:noFill/>
          <a:ln cap="flat" cmpd="sng" w="28575">
            <a:solidFill>
              <a:srgbClr val="FF0000"/>
            </a:solidFill>
            <a:prstDash val="solid"/>
            <a:round/>
            <a:headEnd len="med" w="med" type="none"/>
            <a:tailEnd len="med" w="med" type="triangle"/>
          </a:ln>
        </p:spPr>
      </p:cxnSp>
      <p:sp>
        <p:nvSpPr>
          <p:cNvPr id="655" name="Google Shape;655;p93"/>
          <p:cNvSpPr txBox="1"/>
          <p:nvPr/>
        </p:nvSpPr>
        <p:spPr>
          <a:xfrm>
            <a:off x="5379450" y="4322375"/>
            <a:ext cx="12867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Select Clone</a:t>
            </a:r>
            <a:r>
              <a:rPr b="1" lang="en">
                <a:solidFill>
                  <a:srgbClr val="FF0000"/>
                </a:solidFill>
                <a:highlight>
                  <a:srgbClr val="FFFFFF"/>
                </a:highlight>
                <a:latin typeface="Helvetica Neue"/>
                <a:ea typeface="Helvetica Neue"/>
                <a:cs typeface="Helvetica Neue"/>
                <a:sym typeface="Helvetica Neue"/>
              </a:rPr>
              <a:t> </a:t>
            </a:r>
            <a:endParaRPr b="1">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9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Step9 Create a release pipeline</a:t>
            </a:r>
            <a:endParaRPr/>
          </a:p>
        </p:txBody>
      </p:sp>
      <p:pic>
        <p:nvPicPr>
          <p:cNvPr id="661" name="Google Shape;661;p94"/>
          <p:cNvPicPr preferRelativeResize="0"/>
          <p:nvPr/>
        </p:nvPicPr>
        <p:blipFill>
          <a:blip r:embed="rId3">
            <a:alphaModFix/>
          </a:blip>
          <a:stretch>
            <a:fillRect/>
          </a:stretch>
        </p:blipFill>
        <p:spPr>
          <a:xfrm>
            <a:off x="152400" y="771450"/>
            <a:ext cx="8839197" cy="3194494"/>
          </a:xfrm>
          <a:prstGeom prst="rect">
            <a:avLst/>
          </a:prstGeom>
          <a:noFill/>
          <a:ln>
            <a:noFill/>
          </a:ln>
        </p:spPr>
      </p:pic>
      <p:cxnSp>
        <p:nvCxnSpPr>
          <p:cNvPr id="662" name="Google Shape;662;p94"/>
          <p:cNvCxnSpPr/>
          <p:nvPr/>
        </p:nvCxnSpPr>
        <p:spPr>
          <a:xfrm flipH="1">
            <a:off x="5899900" y="2431400"/>
            <a:ext cx="438000" cy="178200"/>
          </a:xfrm>
          <a:prstGeom prst="straightConnector1">
            <a:avLst/>
          </a:prstGeom>
          <a:noFill/>
          <a:ln cap="flat" cmpd="sng" w="28575">
            <a:solidFill>
              <a:srgbClr val="FF0000"/>
            </a:solidFill>
            <a:prstDash val="solid"/>
            <a:round/>
            <a:headEnd len="med" w="med" type="none"/>
            <a:tailEnd len="med" w="med" type="triangle"/>
          </a:ln>
        </p:spPr>
      </p:cxnSp>
      <p:sp>
        <p:nvSpPr>
          <p:cNvPr id="663" name="Google Shape;663;p94"/>
          <p:cNvSpPr txBox="1"/>
          <p:nvPr/>
        </p:nvSpPr>
        <p:spPr>
          <a:xfrm>
            <a:off x="6337900" y="2259200"/>
            <a:ext cx="1925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1. Name Production</a:t>
            </a:r>
            <a:endParaRPr b="1">
              <a:solidFill>
                <a:srgbClr val="FF0000"/>
              </a:solidFill>
            </a:endParaRPr>
          </a:p>
        </p:txBody>
      </p:sp>
      <p:cxnSp>
        <p:nvCxnSpPr>
          <p:cNvPr id="664" name="Google Shape;664;p94"/>
          <p:cNvCxnSpPr/>
          <p:nvPr/>
        </p:nvCxnSpPr>
        <p:spPr>
          <a:xfrm flipH="1">
            <a:off x="2166675" y="911700"/>
            <a:ext cx="570600" cy="37800"/>
          </a:xfrm>
          <a:prstGeom prst="straightConnector1">
            <a:avLst/>
          </a:prstGeom>
          <a:noFill/>
          <a:ln cap="flat" cmpd="sng" w="28575">
            <a:solidFill>
              <a:srgbClr val="FF0000"/>
            </a:solidFill>
            <a:prstDash val="solid"/>
            <a:round/>
            <a:headEnd len="med" w="med" type="none"/>
            <a:tailEnd len="med" w="med" type="triangle"/>
          </a:ln>
        </p:spPr>
      </p:cxnSp>
      <p:sp>
        <p:nvSpPr>
          <p:cNvPr id="665" name="Google Shape;665;p94"/>
          <p:cNvSpPr txBox="1"/>
          <p:nvPr/>
        </p:nvSpPr>
        <p:spPr>
          <a:xfrm>
            <a:off x="2737275" y="710600"/>
            <a:ext cx="30738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2</a:t>
            </a:r>
            <a:r>
              <a:rPr b="1" lang="en">
                <a:solidFill>
                  <a:srgbClr val="FF0000"/>
                </a:solidFill>
                <a:highlight>
                  <a:srgbClr val="FFFFFF"/>
                </a:highlight>
                <a:latin typeface="Helvetica Neue"/>
                <a:ea typeface="Helvetica Neue"/>
                <a:cs typeface="Helvetica Neue"/>
                <a:sym typeface="Helvetica Neue"/>
              </a:rPr>
              <a:t>. Change release pipeline name</a:t>
            </a:r>
            <a:endParaRPr b="1">
              <a:solidFill>
                <a:srgbClr val="FF0000"/>
              </a:solidFill>
            </a:endParaRPr>
          </a:p>
        </p:txBody>
      </p:sp>
      <p:cxnSp>
        <p:nvCxnSpPr>
          <p:cNvPr id="666" name="Google Shape;666;p94"/>
          <p:cNvCxnSpPr/>
          <p:nvPr/>
        </p:nvCxnSpPr>
        <p:spPr>
          <a:xfrm flipH="1" rot="10800000">
            <a:off x="6329250" y="1015350"/>
            <a:ext cx="56700" cy="431700"/>
          </a:xfrm>
          <a:prstGeom prst="straightConnector1">
            <a:avLst/>
          </a:prstGeom>
          <a:noFill/>
          <a:ln cap="flat" cmpd="sng" w="28575">
            <a:solidFill>
              <a:srgbClr val="FF0000"/>
            </a:solidFill>
            <a:prstDash val="solid"/>
            <a:round/>
            <a:headEnd len="med" w="med" type="none"/>
            <a:tailEnd len="med" w="med" type="triangle"/>
          </a:ln>
        </p:spPr>
      </p:cxnSp>
      <p:sp>
        <p:nvSpPr>
          <p:cNvPr id="667" name="Google Shape;667;p94"/>
          <p:cNvSpPr txBox="1"/>
          <p:nvPr/>
        </p:nvSpPr>
        <p:spPr>
          <a:xfrm>
            <a:off x="5899900" y="1350025"/>
            <a:ext cx="7749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3</a:t>
            </a:r>
            <a:r>
              <a:rPr b="1" lang="en">
                <a:solidFill>
                  <a:srgbClr val="FF0000"/>
                </a:solidFill>
                <a:highlight>
                  <a:srgbClr val="FFFFFF"/>
                </a:highlight>
                <a:latin typeface="Helvetica Neue"/>
                <a:ea typeface="Helvetica Neue"/>
                <a:cs typeface="Helvetica Neue"/>
                <a:sym typeface="Helvetica Neue"/>
              </a:rPr>
              <a:t>. save</a:t>
            </a:r>
            <a:endParaRPr b="1">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Step10 Deploy a release</a:t>
            </a:r>
            <a:endParaRPr/>
          </a:p>
        </p:txBody>
      </p:sp>
      <p:pic>
        <p:nvPicPr>
          <p:cNvPr id="673" name="Google Shape;673;p95"/>
          <p:cNvPicPr preferRelativeResize="0"/>
          <p:nvPr/>
        </p:nvPicPr>
        <p:blipFill>
          <a:blip r:embed="rId3">
            <a:alphaModFix/>
          </a:blip>
          <a:stretch>
            <a:fillRect/>
          </a:stretch>
        </p:blipFill>
        <p:spPr>
          <a:xfrm>
            <a:off x="152400" y="771450"/>
            <a:ext cx="8839197" cy="3194494"/>
          </a:xfrm>
          <a:prstGeom prst="rect">
            <a:avLst/>
          </a:prstGeom>
          <a:noFill/>
          <a:ln>
            <a:noFill/>
          </a:ln>
        </p:spPr>
      </p:pic>
      <p:sp>
        <p:nvSpPr>
          <p:cNvPr id="674" name="Google Shape;674;p95"/>
          <p:cNvSpPr txBox="1"/>
          <p:nvPr/>
        </p:nvSpPr>
        <p:spPr>
          <a:xfrm>
            <a:off x="5537250" y="1332750"/>
            <a:ext cx="16407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Create a release</a:t>
            </a:r>
            <a:endParaRPr b="1">
              <a:solidFill>
                <a:srgbClr val="FF0000"/>
              </a:solidFill>
            </a:endParaRPr>
          </a:p>
        </p:txBody>
      </p:sp>
      <p:cxnSp>
        <p:nvCxnSpPr>
          <p:cNvPr id="675" name="Google Shape;675;p95"/>
          <p:cNvCxnSpPr/>
          <p:nvPr/>
        </p:nvCxnSpPr>
        <p:spPr>
          <a:xfrm flipH="1" rot="10800000">
            <a:off x="6329250" y="1015350"/>
            <a:ext cx="56700" cy="431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9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Step10 Deploy a release</a:t>
            </a:r>
            <a:endParaRPr/>
          </a:p>
        </p:txBody>
      </p:sp>
      <p:pic>
        <p:nvPicPr>
          <p:cNvPr id="681" name="Google Shape;681;p96"/>
          <p:cNvPicPr preferRelativeResize="0"/>
          <p:nvPr/>
        </p:nvPicPr>
        <p:blipFill>
          <a:blip r:embed="rId3">
            <a:alphaModFix/>
          </a:blip>
          <a:stretch>
            <a:fillRect/>
          </a:stretch>
        </p:blipFill>
        <p:spPr>
          <a:xfrm>
            <a:off x="152400" y="771450"/>
            <a:ext cx="6678186" cy="4219650"/>
          </a:xfrm>
          <a:prstGeom prst="rect">
            <a:avLst/>
          </a:prstGeom>
          <a:noFill/>
          <a:ln>
            <a:noFill/>
          </a:ln>
        </p:spPr>
      </p:pic>
      <p:cxnSp>
        <p:nvCxnSpPr>
          <p:cNvPr id="682" name="Google Shape;682;p96"/>
          <p:cNvCxnSpPr/>
          <p:nvPr/>
        </p:nvCxnSpPr>
        <p:spPr>
          <a:xfrm flipH="1">
            <a:off x="4118875" y="4365525"/>
            <a:ext cx="267600" cy="397200"/>
          </a:xfrm>
          <a:prstGeom prst="straightConnector1">
            <a:avLst/>
          </a:prstGeom>
          <a:noFill/>
          <a:ln cap="flat" cmpd="sng" w="28575">
            <a:solidFill>
              <a:srgbClr val="FF0000"/>
            </a:solidFill>
            <a:prstDash val="solid"/>
            <a:round/>
            <a:headEnd len="med" w="med" type="none"/>
            <a:tailEnd len="med" w="med" type="triangle"/>
          </a:ln>
        </p:spPr>
      </p:cxnSp>
      <p:sp>
        <p:nvSpPr>
          <p:cNvPr id="683" name="Google Shape;683;p96"/>
          <p:cNvSpPr txBox="1"/>
          <p:nvPr/>
        </p:nvSpPr>
        <p:spPr>
          <a:xfrm>
            <a:off x="4118875" y="3894225"/>
            <a:ext cx="3902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Helvetica Neue"/>
                <a:ea typeface="Helvetica Neue"/>
                <a:cs typeface="Helvetica Neue"/>
                <a:sym typeface="Helvetica Neue"/>
              </a:rPr>
              <a:t>Define the trigger settings and artifact source for the release and then select Create.</a:t>
            </a:r>
            <a:endParaRPr b="1" sz="12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FF0000"/>
              </a:solidFill>
              <a:highlight>
                <a:srgbClr val="FFFFFF"/>
              </a:highlight>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9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Step10 Deploy a release</a:t>
            </a:r>
            <a:endParaRPr/>
          </a:p>
        </p:txBody>
      </p:sp>
      <p:pic>
        <p:nvPicPr>
          <p:cNvPr id="689" name="Google Shape;689;p97"/>
          <p:cNvPicPr preferRelativeResize="0"/>
          <p:nvPr/>
        </p:nvPicPr>
        <p:blipFill>
          <a:blip r:embed="rId3">
            <a:alphaModFix/>
          </a:blip>
          <a:stretch>
            <a:fillRect/>
          </a:stretch>
        </p:blipFill>
        <p:spPr>
          <a:xfrm>
            <a:off x="152400" y="771450"/>
            <a:ext cx="7291852" cy="4219650"/>
          </a:xfrm>
          <a:prstGeom prst="rect">
            <a:avLst/>
          </a:prstGeom>
          <a:noFill/>
          <a:ln>
            <a:noFill/>
          </a:ln>
        </p:spPr>
      </p:pic>
      <p:cxnSp>
        <p:nvCxnSpPr>
          <p:cNvPr id="690" name="Google Shape;690;p97"/>
          <p:cNvCxnSpPr/>
          <p:nvPr/>
        </p:nvCxnSpPr>
        <p:spPr>
          <a:xfrm flipH="1">
            <a:off x="2210500" y="1032600"/>
            <a:ext cx="483600" cy="233100"/>
          </a:xfrm>
          <a:prstGeom prst="straightConnector1">
            <a:avLst/>
          </a:prstGeom>
          <a:noFill/>
          <a:ln cap="flat" cmpd="sng" w="28575">
            <a:solidFill>
              <a:srgbClr val="FF0000"/>
            </a:solidFill>
            <a:prstDash val="solid"/>
            <a:round/>
            <a:headEnd len="med" w="med" type="none"/>
            <a:tailEnd len="med" w="med" type="triangle"/>
          </a:ln>
        </p:spPr>
      </p:cxnSp>
      <p:sp>
        <p:nvSpPr>
          <p:cNvPr id="691" name="Google Shape;691;p97"/>
          <p:cNvSpPr txBox="1"/>
          <p:nvPr/>
        </p:nvSpPr>
        <p:spPr>
          <a:xfrm>
            <a:off x="2728700" y="794400"/>
            <a:ext cx="27027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Helvetica Neue"/>
                <a:ea typeface="Helvetica Neue"/>
                <a:cs typeface="Helvetica Neue"/>
                <a:sym typeface="Helvetica Neue"/>
              </a:rPr>
              <a:t>Open release you’ve just created</a:t>
            </a:r>
            <a:endParaRPr b="1" sz="12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FF0000"/>
              </a:solidFill>
              <a:highlight>
                <a:srgbClr val="FFFFFF"/>
              </a:highlight>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9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Step10 Deploy a release</a:t>
            </a:r>
            <a:r>
              <a:rPr lang="en"/>
              <a:t> </a:t>
            </a:r>
            <a:endParaRPr/>
          </a:p>
        </p:txBody>
      </p:sp>
      <p:pic>
        <p:nvPicPr>
          <p:cNvPr id="697" name="Google Shape;697;p98"/>
          <p:cNvPicPr preferRelativeResize="0"/>
          <p:nvPr/>
        </p:nvPicPr>
        <p:blipFill>
          <a:blip r:embed="rId3">
            <a:alphaModFix/>
          </a:blip>
          <a:stretch>
            <a:fillRect/>
          </a:stretch>
        </p:blipFill>
        <p:spPr>
          <a:xfrm>
            <a:off x="98250" y="780075"/>
            <a:ext cx="2975775" cy="2391426"/>
          </a:xfrm>
          <a:prstGeom prst="rect">
            <a:avLst/>
          </a:prstGeom>
          <a:noFill/>
          <a:ln>
            <a:noFill/>
          </a:ln>
        </p:spPr>
      </p:pic>
      <p:pic>
        <p:nvPicPr>
          <p:cNvPr id="698" name="Google Shape;698;p98"/>
          <p:cNvPicPr preferRelativeResize="0"/>
          <p:nvPr/>
        </p:nvPicPr>
        <p:blipFill>
          <a:blip r:embed="rId4">
            <a:alphaModFix/>
          </a:blip>
          <a:stretch>
            <a:fillRect/>
          </a:stretch>
        </p:blipFill>
        <p:spPr>
          <a:xfrm>
            <a:off x="3226425" y="771450"/>
            <a:ext cx="5765174" cy="2516864"/>
          </a:xfrm>
          <a:prstGeom prst="rect">
            <a:avLst/>
          </a:prstGeom>
          <a:noFill/>
          <a:ln>
            <a:noFill/>
          </a:ln>
        </p:spPr>
      </p:pic>
      <p:pic>
        <p:nvPicPr>
          <p:cNvPr id="699" name="Google Shape;699;p98"/>
          <p:cNvPicPr preferRelativeResize="0"/>
          <p:nvPr/>
        </p:nvPicPr>
        <p:blipFill rotWithShape="1">
          <a:blip r:embed="rId5">
            <a:alphaModFix/>
          </a:blip>
          <a:srcRect b="0" l="0" r="0" t="2439"/>
          <a:stretch/>
        </p:blipFill>
        <p:spPr>
          <a:xfrm>
            <a:off x="2279625" y="3171500"/>
            <a:ext cx="6864375" cy="1972000"/>
          </a:xfrm>
          <a:prstGeom prst="rect">
            <a:avLst/>
          </a:prstGeom>
          <a:noFill/>
          <a:ln>
            <a:noFill/>
          </a:ln>
        </p:spPr>
      </p:pic>
      <p:cxnSp>
        <p:nvCxnSpPr>
          <p:cNvPr id="700" name="Google Shape;700;p98"/>
          <p:cNvCxnSpPr/>
          <p:nvPr/>
        </p:nvCxnSpPr>
        <p:spPr>
          <a:xfrm flipH="1">
            <a:off x="2797525" y="2396850"/>
            <a:ext cx="423300" cy="129600"/>
          </a:xfrm>
          <a:prstGeom prst="straightConnector1">
            <a:avLst/>
          </a:prstGeom>
          <a:noFill/>
          <a:ln cap="flat" cmpd="sng" w="28575">
            <a:solidFill>
              <a:srgbClr val="FF0000"/>
            </a:solidFill>
            <a:prstDash val="solid"/>
            <a:round/>
            <a:headEnd len="med" w="med" type="none"/>
            <a:tailEnd len="med" w="med" type="triangle"/>
          </a:ln>
        </p:spPr>
      </p:cxnSp>
      <p:sp>
        <p:nvSpPr>
          <p:cNvPr id="701" name="Google Shape;701;p98"/>
          <p:cNvSpPr txBox="1"/>
          <p:nvPr/>
        </p:nvSpPr>
        <p:spPr>
          <a:xfrm>
            <a:off x="3131450" y="2176050"/>
            <a:ext cx="12120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1.View logs</a:t>
            </a:r>
            <a:endParaRPr b="1">
              <a:solidFill>
                <a:srgbClr val="FF0000"/>
              </a:solidFill>
            </a:endParaRPr>
          </a:p>
        </p:txBody>
      </p:sp>
      <p:cxnSp>
        <p:nvCxnSpPr>
          <p:cNvPr id="702" name="Google Shape;702;p98"/>
          <p:cNvCxnSpPr/>
          <p:nvPr/>
        </p:nvCxnSpPr>
        <p:spPr>
          <a:xfrm flipH="1">
            <a:off x="6956275" y="2802675"/>
            <a:ext cx="201900" cy="368700"/>
          </a:xfrm>
          <a:prstGeom prst="straightConnector1">
            <a:avLst/>
          </a:prstGeom>
          <a:noFill/>
          <a:ln cap="flat" cmpd="sng" w="28575">
            <a:solidFill>
              <a:srgbClr val="FF0000"/>
            </a:solidFill>
            <a:prstDash val="solid"/>
            <a:round/>
            <a:headEnd len="med" w="med" type="none"/>
            <a:tailEnd len="med" w="med" type="triangle"/>
          </a:ln>
        </p:spPr>
      </p:cxnSp>
      <p:sp>
        <p:nvSpPr>
          <p:cNvPr id="703" name="Google Shape;703;p98"/>
          <p:cNvSpPr txBox="1"/>
          <p:nvPr/>
        </p:nvSpPr>
        <p:spPr>
          <a:xfrm>
            <a:off x="6801150" y="2452275"/>
            <a:ext cx="18507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2</a:t>
            </a:r>
            <a:r>
              <a:rPr b="1" lang="en">
                <a:solidFill>
                  <a:srgbClr val="FF0000"/>
                </a:solidFill>
                <a:highlight>
                  <a:srgbClr val="FFFFFF"/>
                </a:highlight>
                <a:latin typeface="Helvetica Neue"/>
                <a:ea typeface="Helvetica Neue"/>
                <a:cs typeface="Helvetica Neue"/>
                <a:sym typeface="Helvetica Neue"/>
              </a:rPr>
              <a:t>. Detail of release</a:t>
            </a:r>
            <a:endParaRPr b="1">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Step10 Deploy a release </a:t>
            </a:r>
            <a:endParaRPr/>
          </a:p>
        </p:txBody>
      </p:sp>
      <p:sp>
        <p:nvSpPr>
          <p:cNvPr id="709" name="Google Shape;709;p99"/>
          <p:cNvSpPr txBox="1"/>
          <p:nvPr/>
        </p:nvSpPr>
        <p:spPr>
          <a:xfrm>
            <a:off x="1467750" y="1191575"/>
            <a:ext cx="6087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highlight>
                  <a:srgbClr val="FFFFFF"/>
                </a:highlight>
                <a:latin typeface="Helvetica Neue"/>
                <a:ea typeface="Helvetica Neue"/>
                <a:cs typeface="Helvetica Neue"/>
                <a:sym typeface="Helvetica Neue"/>
              </a:rPr>
              <a:t>You can track the progress of each release to see if it has been deployed to all the stages. You can track the commits that are part of each release, the associated work items, and the results of any test runs that you've added to the release pipeline.</a:t>
            </a:r>
            <a:endParaRPr b="1" sz="18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0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Step11 change code to automatically deployed to production </a:t>
            </a:r>
            <a:endParaRPr/>
          </a:p>
        </p:txBody>
      </p:sp>
      <p:pic>
        <p:nvPicPr>
          <p:cNvPr id="715" name="Google Shape;715;p100"/>
          <p:cNvPicPr preferRelativeResize="0"/>
          <p:nvPr/>
        </p:nvPicPr>
        <p:blipFill>
          <a:blip r:embed="rId3">
            <a:alphaModFix/>
          </a:blip>
          <a:stretch>
            <a:fillRect/>
          </a:stretch>
        </p:blipFill>
        <p:spPr>
          <a:xfrm>
            <a:off x="152400" y="771450"/>
            <a:ext cx="8839198" cy="2679647"/>
          </a:xfrm>
          <a:prstGeom prst="rect">
            <a:avLst/>
          </a:prstGeom>
          <a:noFill/>
          <a:ln>
            <a:noFill/>
          </a:ln>
        </p:spPr>
      </p:pic>
      <p:cxnSp>
        <p:nvCxnSpPr>
          <p:cNvPr id="716" name="Google Shape;716;p100"/>
          <p:cNvCxnSpPr/>
          <p:nvPr/>
        </p:nvCxnSpPr>
        <p:spPr>
          <a:xfrm rot="10800000">
            <a:off x="4593525" y="2569375"/>
            <a:ext cx="181500" cy="457800"/>
          </a:xfrm>
          <a:prstGeom prst="straightConnector1">
            <a:avLst/>
          </a:prstGeom>
          <a:noFill/>
          <a:ln cap="flat" cmpd="sng" w="28575">
            <a:solidFill>
              <a:srgbClr val="FF0000"/>
            </a:solidFill>
            <a:prstDash val="solid"/>
            <a:round/>
            <a:headEnd len="med" w="med" type="none"/>
            <a:tailEnd len="med" w="med" type="triangle"/>
          </a:ln>
        </p:spPr>
      </p:cxnSp>
      <p:sp>
        <p:nvSpPr>
          <p:cNvPr id="717" name="Google Shape;717;p100"/>
          <p:cNvSpPr txBox="1"/>
          <p:nvPr/>
        </p:nvSpPr>
        <p:spPr>
          <a:xfrm>
            <a:off x="4469800" y="3027175"/>
            <a:ext cx="21186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1. </a:t>
            </a:r>
            <a:r>
              <a:rPr b="1" lang="en">
                <a:solidFill>
                  <a:srgbClr val="FF0000"/>
                </a:solidFill>
                <a:highlight>
                  <a:srgbClr val="FFFFFF"/>
                </a:highlight>
                <a:latin typeface="Helvetica Neue"/>
                <a:ea typeface="Helvetica Neue"/>
                <a:cs typeface="Helvetica Neue"/>
                <a:sym typeface="Helvetica Neue"/>
              </a:rPr>
              <a:t>Edit HelloWorld.ps1</a:t>
            </a:r>
            <a:endParaRPr b="1">
              <a:solidFill>
                <a:srgbClr val="FF0000"/>
              </a:solidFill>
            </a:endParaRPr>
          </a:p>
        </p:txBody>
      </p:sp>
      <p:sp>
        <p:nvSpPr>
          <p:cNvPr id="718" name="Google Shape;718;p100"/>
          <p:cNvSpPr txBox="1"/>
          <p:nvPr/>
        </p:nvSpPr>
        <p:spPr>
          <a:xfrm>
            <a:off x="5269800" y="771450"/>
            <a:ext cx="12753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2</a:t>
            </a:r>
            <a:r>
              <a:rPr b="1" lang="en">
                <a:solidFill>
                  <a:srgbClr val="FF0000"/>
                </a:solidFill>
                <a:highlight>
                  <a:srgbClr val="FFFFFF"/>
                </a:highlight>
                <a:latin typeface="Helvetica Neue"/>
                <a:ea typeface="Helvetica Neue"/>
                <a:cs typeface="Helvetica Neue"/>
                <a:sym typeface="Helvetica Neue"/>
              </a:rPr>
              <a:t>. Commit</a:t>
            </a:r>
            <a:endParaRPr b="1">
              <a:solidFill>
                <a:srgbClr val="FF0000"/>
              </a:solidFill>
            </a:endParaRPr>
          </a:p>
        </p:txBody>
      </p:sp>
      <p:cxnSp>
        <p:nvCxnSpPr>
          <p:cNvPr id="719" name="Google Shape;719;p100"/>
          <p:cNvCxnSpPr/>
          <p:nvPr/>
        </p:nvCxnSpPr>
        <p:spPr>
          <a:xfrm flipH="1">
            <a:off x="5411025" y="1118925"/>
            <a:ext cx="236100" cy="376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pic>
        <p:nvPicPr>
          <p:cNvPr id="724" name="Google Shape;724;p101"/>
          <p:cNvPicPr preferRelativeResize="0"/>
          <p:nvPr/>
        </p:nvPicPr>
        <p:blipFill>
          <a:blip r:embed="rId3">
            <a:alphaModFix/>
          </a:blip>
          <a:stretch>
            <a:fillRect/>
          </a:stretch>
        </p:blipFill>
        <p:spPr>
          <a:xfrm>
            <a:off x="4744250" y="2897650"/>
            <a:ext cx="4345576" cy="2197076"/>
          </a:xfrm>
          <a:prstGeom prst="rect">
            <a:avLst/>
          </a:prstGeom>
          <a:noFill/>
          <a:ln>
            <a:noFill/>
          </a:ln>
        </p:spPr>
      </p:pic>
      <p:sp>
        <p:nvSpPr>
          <p:cNvPr id="725" name="Google Shape;725;p10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a:t>
            </a:r>
            <a:r>
              <a:rPr lang="en"/>
              <a:t>- Step12 Select Build tab to see the build queued and run</a:t>
            </a:r>
            <a:endParaRPr/>
          </a:p>
        </p:txBody>
      </p:sp>
      <p:pic>
        <p:nvPicPr>
          <p:cNvPr id="726" name="Google Shape;726;p101"/>
          <p:cNvPicPr preferRelativeResize="0"/>
          <p:nvPr/>
        </p:nvPicPr>
        <p:blipFill>
          <a:blip r:embed="rId4">
            <a:alphaModFix/>
          </a:blip>
          <a:stretch>
            <a:fillRect/>
          </a:stretch>
        </p:blipFill>
        <p:spPr>
          <a:xfrm>
            <a:off x="143775" y="900950"/>
            <a:ext cx="6325474" cy="2359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a:t>
            </a:r>
            <a:endParaRPr/>
          </a:p>
        </p:txBody>
      </p:sp>
      <p:pic>
        <p:nvPicPr>
          <p:cNvPr id="122" name="Google Shape;122;p21"/>
          <p:cNvPicPr preferRelativeResize="0"/>
          <p:nvPr/>
        </p:nvPicPr>
        <p:blipFill>
          <a:blip r:embed="rId3">
            <a:alphaModFix/>
          </a:blip>
          <a:stretch>
            <a:fillRect/>
          </a:stretch>
        </p:blipFill>
        <p:spPr>
          <a:xfrm>
            <a:off x="152400" y="771450"/>
            <a:ext cx="5802020" cy="421965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0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Step12 Select Build tab to see the build queued and run</a:t>
            </a:r>
            <a:endParaRPr/>
          </a:p>
        </p:txBody>
      </p:sp>
      <p:pic>
        <p:nvPicPr>
          <p:cNvPr id="732" name="Google Shape;732;p102"/>
          <p:cNvPicPr preferRelativeResize="0"/>
          <p:nvPr/>
        </p:nvPicPr>
        <p:blipFill>
          <a:blip r:embed="rId3">
            <a:alphaModFix/>
          </a:blip>
          <a:stretch>
            <a:fillRect/>
          </a:stretch>
        </p:blipFill>
        <p:spPr>
          <a:xfrm>
            <a:off x="152400" y="771450"/>
            <a:ext cx="8839196" cy="416620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0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Step13 Select Release tab and see the logs</a:t>
            </a:r>
            <a:endParaRPr/>
          </a:p>
        </p:txBody>
      </p:sp>
      <p:pic>
        <p:nvPicPr>
          <p:cNvPr id="738" name="Google Shape;738;p103"/>
          <p:cNvPicPr preferRelativeResize="0"/>
          <p:nvPr/>
        </p:nvPicPr>
        <p:blipFill>
          <a:blip r:embed="rId3">
            <a:alphaModFix/>
          </a:blip>
          <a:stretch>
            <a:fillRect/>
          </a:stretch>
        </p:blipFill>
        <p:spPr>
          <a:xfrm>
            <a:off x="152400" y="771450"/>
            <a:ext cx="8839200" cy="403927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0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Step13 Select Release tab and see the logs</a:t>
            </a:r>
            <a:endParaRPr/>
          </a:p>
        </p:txBody>
      </p:sp>
      <p:pic>
        <p:nvPicPr>
          <p:cNvPr id="744" name="Google Shape;744;p104"/>
          <p:cNvPicPr preferRelativeResize="0"/>
          <p:nvPr/>
        </p:nvPicPr>
        <p:blipFill>
          <a:blip r:embed="rId3">
            <a:alphaModFix/>
          </a:blip>
          <a:stretch>
            <a:fillRect/>
          </a:stretch>
        </p:blipFill>
        <p:spPr>
          <a:xfrm>
            <a:off x="152400" y="771450"/>
            <a:ext cx="5093599" cy="2946501"/>
          </a:xfrm>
          <a:prstGeom prst="rect">
            <a:avLst/>
          </a:prstGeom>
          <a:noFill/>
          <a:ln>
            <a:noFill/>
          </a:ln>
        </p:spPr>
      </p:pic>
      <p:pic>
        <p:nvPicPr>
          <p:cNvPr id="745" name="Google Shape;745;p104"/>
          <p:cNvPicPr preferRelativeResize="0"/>
          <p:nvPr/>
        </p:nvPicPr>
        <p:blipFill>
          <a:blip r:embed="rId4">
            <a:alphaModFix/>
          </a:blip>
          <a:stretch>
            <a:fillRect/>
          </a:stretch>
        </p:blipFill>
        <p:spPr>
          <a:xfrm>
            <a:off x="3531650" y="1843575"/>
            <a:ext cx="5563575" cy="324265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Step13 Select Release tab and see the logs</a:t>
            </a:r>
            <a:endParaRPr/>
          </a:p>
        </p:txBody>
      </p:sp>
      <p:pic>
        <p:nvPicPr>
          <p:cNvPr id="751" name="Google Shape;751;p105"/>
          <p:cNvPicPr preferRelativeResize="0"/>
          <p:nvPr/>
        </p:nvPicPr>
        <p:blipFill>
          <a:blip r:embed="rId3">
            <a:alphaModFix/>
          </a:blip>
          <a:stretch>
            <a:fillRect/>
          </a:stretch>
        </p:blipFill>
        <p:spPr>
          <a:xfrm>
            <a:off x="152400" y="771450"/>
            <a:ext cx="8688039" cy="421965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0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1: Azure DevOps - Step13 Select Release tab and see the logs</a:t>
            </a:r>
            <a:endParaRPr/>
          </a:p>
        </p:txBody>
      </p:sp>
      <p:pic>
        <p:nvPicPr>
          <p:cNvPr id="757" name="Google Shape;757;p106"/>
          <p:cNvPicPr preferRelativeResize="0"/>
          <p:nvPr/>
        </p:nvPicPr>
        <p:blipFill>
          <a:blip r:embed="rId3">
            <a:alphaModFix/>
          </a:blip>
          <a:stretch>
            <a:fillRect/>
          </a:stretch>
        </p:blipFill>
        <p:spPr>
          <a:xfrm>
            <a:off x="152400" y="771450"/>
            <a:ext cx="8839206" cy="3348016"/>
          </a:xfrm>
          <a:prstGeom prst="rect">
            <a:avLst/>
          </a:prstGeom>
          <a:noFill/>
          <a:ln>
            <a:noFill/>
          </a:ln>
        </p:spPr>
      </p:pic>
      <p:sp>
        <p:nvSpPr>
          <p:cNvPr id="758" name="Google Shape;758;p106"/>
          <p:cNvSpPr/>
          <p:nvPr/>
        </p:nvSpPr>
        <p:spPr>
          <a:xfrm>
            <a:off x="2823625" y="1861500"/>
            <a:ext cx="5785200" cy="846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0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 2: Azure DevOps</a:t>
            </a:r>
            <a:endParaRPr/>
          </a:p>
        </p:txBody>
      </p:sp>
      <p:sp>
        <p:nvSpPr>
          <p:cNvPr id="764" name="Google Shape;764;p10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t>Create CI/CI Pipeline for Python</a:t>
            </a:r>
            <a:endParaRPr b="1" sz="3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10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Step1 Go to Azure Portal</a:t>
            </a:r>
            <a:endParaRPr/>
          </a:p>
        </p:txBody>
      </p:sp>
      <p:pic>
        <p:nvPicPr>
          <p:cNvPr id="770" name="Google Shape;770;p108"/>
          <p:cNvPicPr preferRelativeResize="0"/>
          <p:nvPr/>
        </p:nvPicPr>
        <p:blipFill>
          <a:blip r:embed="rId3">
            <a:alphaModFix/>
          </a:blip>
          <a:stretch>
            <a:fillRect/>
          </a:stretch>
        </p:blipFill>
        <p:spPr>
          <a:xfrm>
            <a:off x="152400" y="771450"/>
            <a:ext cx="5954326" cy="4219649"/>
          </a:xfrm>
          <a:prstGeom prst="rect">
            <a:avLst/>
          </a:prstGeom>
          <a:noFill/>
          <a:ln>
            <a:noFill/>
          </a:ln>
        </p:spPr>
      </p:pic>
      <p:sp>
        <p:nvSpPr>
          <p:cNvPr id="771" name="Google Shape;771;p108"/>
          <p:cNvSpPr/>
          <p:nvPr/>
        </p:nvSpPr>
        <p:spPr>
          <a:xfrm>
            <a:off x="621800" y="1585200"/>
            <a:ext cx="984300" cy="246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2" name="Google Shape;772;p108"/>
          <p:cNvCxnSpPr/>
          <p:nvPr/>
        </p:nvCxnSpPr>
        <p:spPr>
          <a:xfrm rot="10800000">
            <a:off x="4325700" y="1939150"/>
            <a:ext cx="440700" cy="604500"/>
          </a:xfrm>
          <a:prstGeom prst="straightConnector1">
            <a:avLst/>
          </a:prstGeom>
          <a:noFill/>
          <a:ln cap="flat" cmpd="sng" w="28575">
            <a:solidFill>
              <a:srgbClr val="FF0000"/>
            </a:solidFill>
            <a:prstDash val="solid"/>
            <a:round/>
            <a:headEnd len="med" w="med" type="none"/>
            <a:tailEnd len="med" w="med" type="triangle"/>
          </a:ln>
        </p:spPr>
      </p:cxnSp>
      <p:sp>
        <p:nvSpPr>
          <p:cNvPr id="773" name="Google Shape;773;p108"/>
          <p:cNvSpPr txBox="1"/>
          <p:nvPr/>
        </p:nvSpPr>
        <p:spPr>
          <a:xfrm>
            <a:off x="4766400" y="2396550"/>
            <a:ext cx="21933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Create DevOps Project</a:t>
            </a:r>
            <a:endParaRPr b="1">
              <a:solidFill>
                <a:srgbClr val="FF0000"/>
              </a:solidFill>
            </a:endParaRPr>
          </a:p>
        </p:txBody>
      </p:sp>
      <p:sp>
        <p:nvSpPr>
          <p:cNvPr id="774" name="Google Shape;774;p108"/>
          <p:cNvSpPr txBox="1"/>
          <p:nvPr/>
        </p:nvSpPr>
        <p:spPr>
          <a:xfrm>
            <a:off x="6279550" y="1295950"/>
            <a:ext cx="2486100" cy="10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400"/>
              <a:t>portal.azure.com</a:t>
            </a:r>
            <a:endParaRPr sz="24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0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780" name="Google Shape;780;p109"/>
          <p:cNvPicPr preferRelativeResize="0"/>
          <p:nvPr/>
        </p:nvPicPr>
        <p:blipFill>
          <a:blip r:embed="rId3">
            <a:alphaModFix/>
          </a:blip>
          <a:stretch>
            <a:fillRect/>
          </a:stretch>
        </p:blipFill>
        <p:spPr>
          <a:xfrm>
            <a:off x="152400" y="771450"/>
            <a:ext cx="7180718" cy="4219651"/>
          </a:xfrm>
          <a:prstGeom prst="rect">
            <a:avLst/>
          </a:prstGeom>
          <a:noFill/>
          <a:ln>
            <a:noFill/>
          </a:ln>
        </p:spPr>
      </p:pic>
      <p:cxnSp>
        <p:nvCxnSpPr>
          <p:cNvPr id="781" name="Google Shape;781;p109"/>
          <p:cNvCxnSpPr/>
          <p:nvPr/>
        </p:nvCxnSpPr>
        <p:spPr>
          <a:xfrm rot="10800000">
            <a:off x="5232325" y="3191150"/>
            <a:ext cx="440700" cy="604500"/>
          </a:xfrm>
          <a:prstGeom prst="straightConnector1">
            <a:avLst/>
          </a:prstGeom>
          <a:noFill/>
          <a:ln cap="flat" cmpd="sng" w="28575">
            <a:solidFill>
              <a:srgbClr val="FF0000"/>
            </a:solidFill>
            <a:prstDash val="solid"/>
            <a:round/>
            <a:headEnd len="med" w="med" type="none"/>
            <a:tailEnd len="med" w="med" type="triangle"/>
          </a:ln>
        </p:spPr>
      </p:cxnSp>
      <p:sp>
        <p:nvSpPr>
          <p:cNvPr id="782" name="Google Shape;782;p109"/>
          <p:cNvSpPr txBox="1"/>
          <p:nvPr/>
        </p:nvSpPr>
        <p:spPr>
          <a:xfrm>
            <a:off x="5673025" y="3648550"/>
            <a:ext cx="14853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Select Python</a:t>
            </a:r>
            <a:endParaRPr b="1">
              <a:solidFill>
                <a:srgbClr val="FF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788" name="Google Shape;788;p110"/>
          <p:cNvPicPr preferRelativeResize="0"/>
          <p:nvPr/>
        </p:nvPicPr>
        <p:blipFill>
          <a:blip r:embed="rId3">
            <a:alphaModFix/>
          </a:blip>
          <a:stretch>
            <a:fillRect/>
          </a:stretch>
        </p:blipFill>
        <p:spPr>
          <a:xfrm>
            <a:off x="152400" y="771450"/>
            <a:ext cx="8839198" cy="3540267"/>
          </a:xfrm>
          <a:prstGeom prst="rect">
            <a:avLst/>
          </a:prstGeom>
          <a:noFill/>
          <a:ln>
            <a:noFill/>
          </a:ln>
        </p:spPr>
      </p:pic>
      <p:cxnSp>
        <p:nvCxnSpPr>
          <p:cNvPr id="789" name="Google Shape;789;p110"/>
          <p:cNvCxnSpPr/>
          <p:nvPr/>
        </p:nvCxnSpPr>
        <p:spPr>
          <a:xfrm flipH="1" rot="10800000">
            <a:off x="3220825" y="3303250"/>
            <a:ext cx="232800" cy="544200"/>
          </a:xfrm>
          <a:prstGeom prst="straightConnector1">
            <a:avLst/>
          </a:prstGeom>
          <a:noFill/>
          <a:ln cap="flat" cmpd="sng" w="28575">
            <a:solidFill>
              <a:srgbClr val="FF0000"/>
            </a:solidFill>
            <a:prstDash val="solid"/>
            <a:round/>
            <a:headEnd len="med" w="med" type="none"/>
            <a:tailEnd len="med" w="med" type="triangle"/>
          </a:ln>
        </p:spPr>
      </p:cxnSp>
      <p:sp>
        <p:nvSpPr>
          <p:cNvPr id="790" name="Google Shape;790;p110"/>
          <p:cNvSpPr txBox="1"/>
          <p:nvPr/>
        </p:nvSpPr>
        <p:spPr>
          <a:xfrm>
            <a:off x="2426425" y="3769425"/>
            <a:ext cx="16665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Choose Django</a:t>
            </a:r>
            <a:endParaRPr b="1">
              <a:solidFill>
                <a:srgbClr val="FF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11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Azure DevOps - Step2 Select Python sample project</a:t>
            </a:r>
            <a:endParaRPr/>
          </a:p>
        </p:txBody>
      </p:sp>
      <p:pic>
        <p:nvPicPr>
          <p:cNvPr id="796" name="Google Shape;796;p111"/>
          <p:cNvPicPr preferRelativeResize="0"/>
          <p:nvPr/>
        </p:nvPicPr>
        <p:blipFill>
          <a:blip r:embed="rId3">
            <a:alphaModFix/>
          </a:blip>
          <a:stretch>
            <a:fillRect/>
          </a:stretch>
        </p:blipFill>
        <p:spPr>
          <a:xfrm>
            <a:off x="152400" y="771450"/>
            <a:ext cx="8839201" cy="3532582"/>
          </a:xfrm>
          <a:prstGeom prst="rect">
            <a:avLst/>
          </a:prstGeom>
          <a:noFill/>
          <a:ln>
            <a:noFill/>
          </a:ln>
        </p:spPr>
      </p:pic>
      <p:cxnSp>
        <p:nvCxnSpPr>
          <p:cNvPr id="797" name="Google Shape;797;p111"/>
          <p:cNvCxnSpPr/>
          <p:nvPr/>
        </p:nvCxnSpPr>
        <p:spPr>
          <a:xfrm flipH="1" rot="10800000">
            <a:off x="5698950" y="3622725"/>
            <a:ext cx="232800" cy="544200"/>
          </a:xfrm>
          <a:prstGeom prst="straightConnector1">
            <a:avLst/>
          </a:prstGeom>
          <a:noFill/>
          <a:ln cap="flat" cmpd="sng" w="28575">
            <a:solidFill>
              <a:srgbClr val="FF0000"/>
            </a:solidFill>
            <a:prstDash val="solid"/>
            <a:round/>
            <a:headEnd len="med" w="med" type="none"/>
            <a:tailEnd len="med" w="med" type="triangle"/>
          </a:ln>
        </p:spPr>
      </p:cxnSp>
      <p:sp>
        <p:nvSpPr>
          <p:cNvPr id="798" name="Google Shape;798;p111"/>
          <p:cNvSpPr txBox="1"/>
          <p:nvPr/>
        </p:nvSpPr>
        <p:spPr>
          <a:xfrm>
            <a:off x="4938900" y="4106500"/>
            <a:ext cx="17529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FFFFF"/>
                </a:highlight>
                <a:latin typeface="Helvetica Neue"/>
                <a:ea typeface="Helvetica Neue"/>
                <a:cs typeface="Helvetica Neue"/>
                <a:sym typeface="Helvetica Neue"/>
              </a:rPr>
              <a:t>Choose Web App for Containers</a:t>
            </a:r>
            <a:endParaRPr b="1">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